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14"/>
  </p:notesMasterIdLst>
  <p:sldIdLst>
    <p:sldId id="256" r:id="rId2"/>
    <p:sldId id="269" r:id="rId3"/>
    <p:sldId id="257" r:id="rId4"/>
    <p:sldId id="261" r:id="rId5"/>
    <p:sldId id="263" r:id="rId6"/>
    <p:sldId id="264" r:id="rId7"/>
    <p:sldId id="265" r:id="rId8"/>
    <p:sldId id="270" r:id="rId9"/>
    <p:sldId id="266" r:id="rId10"/>
    <p:sldId id="267" r:id="rId11"/>
    <p:sldId id="268" r:id="rId12"/>
    <p:sldId id="26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7" autoAdjust="0"/>
    <p:restoredTop sz="68275" autoAdjust="0"/>
  </p:normalViewPr>
  <p:slideViewPr>
    <p:cSldViewPr snapToGrid="0">
      <p:cViewPr varScale="1">
        <p:scale>
          <a:sx n="72" d="100"/>
          <a:sy n="72" d="100"/>
        </p:scale>
        <p:origin x="188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0AAFEE-C6C3-40DB-AC85-12BD13F8BCC2}" type="datetimeFigureOut">
              <a:rPr lang="en-US" smtClean="0"/>
              <a:t>3/6/21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BBF020-1720-432D-B8A2-EA445C97BDD7}" type="slidenum">
              <a:rPr lang="en-US" smtClean="0"/>
              <a:t>‹#›</a:t>
            </a:fld>
            <a:endParaRPr lang="en-US" dirty="0"/>
          </a:p>
        </p:txBody>
      </p:sp>
    </p:spTree>
    <p:extLst>
      <p:ext uri="{BB962C8B-B14F-4D97-AF65-F5344CB8AC3E}">
        <p14:creationId xmlns:p14="http://schemas.microsoft.com/office/powerpoint/2010/main" val="670025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each participant.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Park University has embraced the world changing technological advancements since 1996 and as Park University instructors, we know that embracing technology in the classroom helps our students learn. Hello, my name is Heather Strafaccia, and I’m excited to share a research supported presentation to further embrace ubiquitous learning in our student-centered classrooms. </a:t>
            </a:r>
          </a:p>
        </p:txBody>
      </p:sp>
      <p:sp>
        <p:nvSpPr>
          <p:cNvPr id="4" name="Slide Number Placeholder 3"/>
          <p:cNvSpPr>
            <a:spLocks noGrp="1"/>
          </p:cNvSpPr>
          <p:nvPr>
            <p:ph type="sldNum" sz="quarter" idx="5"/>
          </p:nvPr>
        </p:nvSpPr>
        <p:spPr/>
        <p:txBody>
          <a:bodyPr/>
          <a:lstStyle/>
          <a:p>
            <a:fld id="{13BBF020-1720-432D-B8A2-EA445C97BDD7}" type="slidenum">
              <a:rPr lang="en-US" smtClean="0"/>
              <a:t>1</a:t>
            </a:fld>
            <a:endParaRPr lang="en-US" dirty="0"/>
          </a:p>
        </p:txBody>
      </p:sp>
    </p:spTree>
    <p:extLst>
      <p:ext uri="{BB962C8B-B14F-4D97-AF65-F5344CB8AC3E}">
        <p14:creationId xmlns:p14="http://schemas.microsoft.com/office/powerpoint/2010/main" val="3047907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point in the presentation, we have all probably reflected on our own predispositions to ubiquitous and technology-based learning. We know that we need to overcome some of these mindsets, reflect, and consider how we can embrace technology. Another method that bridges traditional learning and ubiquitous learning are the introductions our students develop in the beginning of each course.</a:t>
            </a:r>
          </a:p>
          <a:p>
            <a:endParaRPr lang="en-US" dirty="0"/>
          </a:p>
          <a:p>
            <a:r>
              <a:rPr lang="en-US" dirty="0"/>
              <a:t>In any course format, faculty can use the information within the introduction discussions to develop unique instructional strategies for each group of students.</a:t>
            </a:r>
          </a:p>
          <a:p>
            <a:endParaRPr lang="en-US" dirty="0"/>
          </a:p>
          <a:p>
            <a:r>
              <a:rPr lang="en-US" dirty="0"/>
              <a:t>Now, as a busy faculty member, I understand this sounds a little daunting. Does this mean we should redevelop our class content? No. BUT what we can do is consider the supportive multi-media content we provide in our classrooms.</a:t>
            </a:r>
          </a:p>
          <a:p>
            <a:endParaRPr lang="en-US" dirty="0"/>
          </a:p>
          <a:p>
            <a:r>
              <a:rPr lang="en-US" dirty="0"/>
              <a:t>One way this has helped me is to consider which students may be joining me in online only courses that are used to attending face-to-face. As we faced our pandemic, it was brought to my attention that my students needed more instructor videos and explanation than previous terms. So, keeping the introduction data in mind may be helpful in determining what your students, term-by-term or semester-by-semester, need.</a:t>
            </a:r>
          </a:p>
        </p:txBody>
      </p:sp>
      <p:sp>
        <p:nvSpPr>
          <p:cNvPr id="4" name="Slide Number Placeholder 3"/>
          <p:cNvSpPr>
            <a:spLocks noGrp="1"/>
          </p:cNvSpPr>
          <p:nvPr>
            <p:ph type="sldNum" sz="quarter" idx="5"/>
          </p:nvPr>
        </p:nvSpPr>
        <p:spPr/>
        <p:txBody>
          <a:bodyPr/>
          <a:lstStyle/>
          <a:p>
            <a:fld id="{13BBF020-1720-432D-B8A2-EA445C97BDD7}" type="slidenum">
              <a:rPr lang="en-US" smtClean="0"/>
              <a:t>10</a:t>
            </a:fld>
            <a:endParaRPr lang="en-US" dirty="0"/>
          </a:p>
        </p:txBody>
      </p:sp>
    </p:spTree>
    <p:extLst>
      <p:ext uri="{BB962C8B-B14F-4D97-AF65-F5344CB8AC3E}">
        <p14:creationId xmlns:p14="http://schemas.microsoft.com/office/powerpoint/2010/main" val="2422108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closing, we understand now a little bit about how the brain learns and some of the differences between digital natives and immigrants. As we explored these concepts, we examined opportunities to embrace ubiquitous learning during and after COVID-19 to aid in medicating the disengagement pandemic we are experiencing. </a:t>
            </a:r>
          </a:p>
          <a:p>
            <a:endParaRPr lang="en-US" dirty="0"/>
          </a:p>
          <a:p>
            <a:r>
              <a:rPr lang="en-US" dirty="0"/>
              <a:t>To support our students identifying as digital immigrants, natives, or a combination of both, consider requesting the use of varied book formats, such as e-books, hard copy, and kindle books. Remember to also explore varied multi-media content, guide your students with instructor videos, aid students in developing social and emotional learning using conflict management skills, and reflect on your predispositions to continue growing in our technologically based world.</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11</a:t>
            </a:fld>
            <a:endParaRPr lang="en-US" dirty="0"/>
          </a:p>
        </p:txBody>
      </p:sp>
    </p:spTree>
    <p:extLst>
      <p:ext uri="{BB962C8B-B14F-4D97-AF65-F5344CB8AC3E}">
        <p14:creationId xmlns:p14="http://schemas.microsoft.com/office/powerpoint/2010/main" val="3680720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so much for joining me today! For all participants, I will email you a tool set to aid in your journey of embracing ubiquitous learning systems that we explored in this presentation. Some of those tools include a copy of today’s presentation, the </a:t>
            </a:r>
            <a:r>
              <a:rPr lang="en-US" dirty="0" err="1"/>
              <a:t>ROCI</a:t>
            </a:r>
            <a:r>
              <a:rPr lang="en-US" dirty="0"/>
              <a:t>-II instrument, and David Sousa’s (2021) article. Remember to use the Canvas course to your advantage and always feel free to reach out to me. Thank you!</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12</a:t>
            </a:fld>
            <a:endParaRPr lang="en-US" dirty="0"/>
          </a:p>
        </p:txBody>
      </p:sp>
    </p:spTree>
    <p:extLst>
      <p:ext uri="{BB962C8B-B14F-4D97-AF65-F5344CB8AC3E}">
        <p14:creationId xmlns:p14="http://schemas.microsoft.com/office/powerpoint/2010/main" val="3889458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ubiquitous learning? Ubiquitous learning is as “a learning paradigm which takes place in an environment that enables learning the right thing at the right place and time in the right way.” </a:t>
            </a:r>
          </a:p>
          <a:p>
            <a:endParaRPr lang="en-US" dirty="0"/>
          </a:p>
          <a:p>
            <a:r>
              <a:rPr lang="en-US" dirty="0"/>
              <a:t>The term digital immigrant is defined as “individuals who adopt technology and were not born into a world already utilizing advanced technologies.”</a:t>
            </a:r>
          </a:p>
          <a:p>
            <a:br>
              <a:rPr lang="en-US" dirty="0"/>
            </a:br>
            <a:r>
              <a:rPr lang="en-US" dirty="0"/>
              <a:t>Finally, digital natives is also defined as “individuals born into a world already embracing advanced technologies.” </a:t>
            </a:r>
          </a:p>
          <a:p>
            <a:endParaRPr lang="en-US" dirty="0"/>
          </a:p>
          <a:p>
            <a:r>
              <a:rPr lang="en-US" dirty="0"/>
              <a:t>Now that we’ve set the terminological environment, let’s take a look at what we will explore amidst these terms today…</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Calibri" panose="020F0502020204030204" pitchFamily="34" charset="0"/>
              </a:rPr>
              <a:t>Wimberly, A. (2014). EDUC840: Issues and trends in educational leadership. </a:t>
            </a:r>
            <a:r>
              <a:rPr lang="en-US" sz="1200" i="1" dirty="0">
                <a:effectLst/>
                <a:latin typeface="Times New Roman" panose="02020603050405020304" pitchFamily="18" charset="0"/>
                <a:ea typeface="Calibri" panose="020F0502020204030204" pitchFamily="34" charset="0"/>
              </a:rPr>
              <a:t>Digital decision-making </a:t>
            </a:r>
            <a:r>
              <a:rPr lang="en-US" sz="1200" dirty="0">
                <a:effectLst/>
                <a:latin typeface="Times New Roman" panose="02020603050405020304" pitchFamily="18" charset="0"/>
                <a:ea typeface="Calibri" panose="020F0502020204030204" pitchFamily="34" charset="0"/>
              </a:rPr>
              <a:t>[video lecture]. https://learn.liberty.edu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Yahya, S., Ahmad, E., Jalil, K. (2010). The definition and characteristics of ubiquitous learning: A discussion. </a:t>
            </a:r>
            <a:r>
              <a:rPr lang="en-US" sz="1800" i="1" dirty="0">
                <a:effectLst/>
                <a:latin typeface="Times New Roman" panose="02020603050405020304" pitchFamily="18" charset="0"/>
                <a:ea typeface="Calibri" panose="020F0502020204030204" pitchFamily="34" charset="0"/>
              </a:rPr>
              <a:t>International Journal of Education and Development using Information and Communication Technology</a:t>
            </a:r>
            <a:r>
              <a:rPr lang="en-US" sz="1800" dirty="0">
                <a:effectLst/>
                <a:latin typeface="Times New Roman" panose="02020603050405020304" pitchFamily="18" charset="0"/>
                <a:ea typeface="Calibri" panose="020F0502020204030204" pitchFamily="34" charset="0"/>
              </a:rPr>
              <a:t>, </a:t>
            </a:r>
            <a:r>
              <a:rPr lang="en-US" sz="1800" i="1" dirty="0">
                <a:effectLst/>
                <a:latin typeface="Times New Roman" panose="02020603050405020304" pitchFamily="18" charset="0"/>
                <a:ea typeface="Calibri" panose="020F0502020204030204" pitchFamily="34" charset="0"/>
              </a:rPr>
              <a:t>6</a:t>
            </a:r>
            <a:r>
              <a:rPr lang="en-US" sz="1800" dirty="0">
                <a:effectLst/>
                <a:latin typeface="Times New Roman" panose="02020603050405020304" pitchFamily="18" charset="0"/>
                <a:ea typeface="Calibri" panose="020F0502020204030204" pitchFamily="34" charset="0"/>
              </a:rPr>
              <a:t>(1), 117-127. </a:t>
            </a:r>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2</a:t>
            </a:fld>
            <a:endParaRPr lang="en-US" dirty="0"/>
          </a:p>
        </p:txBody>
      </p:sp>
    </p:spTree>
    <p:extLst>
      <p:ext uri="{BB962C8B-B14F-4D97-AF65-F5344CB8AC3E}">
        <p14:creationId xmlns:p14="http://schemas.microsoft.com/office/powerpoint/2010/main" val="2074641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understanding how to further embrace ubiquitous learning, we must understand how the brain learns and the differences between digital immigrants and digital natives. This presentation will explore the necessary actions needed to medicate the student disengagement pandemic as we explore how educators must consider the motivations, engagement, and learning needs of both digital natives and immigrants (Wimberly, 2014). </a:t>
            </a:r>
          </a:p>
          <a:p>
            <a:endParaRPr lang="en-US" dirty="0"/>
          </a:p>
          <a:p>
            <a:r>
              <a:rPr lang="en-US" dirty="0"/>
              <a:t>Consider how you identify in the digital age, please share with us, anonymously, how you identify. [Place poll] Are you a digital immigrant? Are you a digital native? OR are you somewhere in-between. </a:t>
            </a:r>
          </a:p>
          <a:p>
            <a:endParaRPr lang="en-US" dirty="0"/>
          </a:p>
          <a:p>
            <a:r>
              <a:rPr lang="en-US" dirty="0"/>
              <a:t>I consider myself an individual with qualities of both digital immigrants and digital natives. I was born in a world where phones were attached to walls and you went outside to play with friends. When I moved to attend my undergraduate degree, I had my first ever experience with the Internet that didn’t require the phone line. So, I live somewhere in-between a digital native and a digital immigrant.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[Share poll results] In our group today, we have… Understanding how you identify in the digital age will help you consider some of the predispositions and benefits you have within the classroom.  When we explore ubiquitous learning systems through this virtual presentation, it is my goal that you will leave with an improved sense of technological self-efficacy that leads to stronger and more effective pedagogy to improve student learning.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take a look at how the brain functions and learns…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Wimberly, A. (2014). EDUC840: Issues and trends in educational leadership. </a:t>
            </a:r>
            <a:r>
              <a:rPr lang="en-US" sz="1800" i="1" dirty="0">
                <a:effectLst/>
                <a:latin typeface="Times New Roman" panose="02020603050405020304" pitchFamily="18" charset="0"/>
                <a:ea typeface="Calibri" panose="020F0502020204030204" pitchFamily="34" charset="0"/>
              </a:rPr>
              <a:t>Digital decision-making </a:t>
            </a:r>
            <a:r>
              <a:rPr lang="en-US" sz="1800" dirty="0">
                <a:effectLst/>
                <a:latin typeface="Times New Roman" panose="02020603050405020304" pitchFamily="18" charset="0"/>
                <a:ea typeface="Calibri" panose="020F0502020204030204" pitchFamily="34" charset="0"/>
              </a:rPr>
              <a:t>[video lecture]. https://learn.liberty.edu </a:t>
            </a:r>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3</a:t>
            </a:fld>
            <a:endParaRPr lang="en-US" dirty="0"/>
          </a:p>
        </p:txBody>
      </p:sp>
    </p:spTree>
    <p:extLst>
      <p:ext uri="{BB962C8B-B14F-4D97-AF65-F5344CB8AC3E}">
        <p14:creationId xmlns:p14="http://schemas.microsoft.com/office/powerpoint/2010/main" val="298143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how to embrace ubiquitous learning will require us to explore the brain functions. Here we can see the anatomy of the human brain. In the left image, we can see various sections of the human brain such as the frontal lobe, temporal lobe, and cerebellum. </a:t>
            </a:r>
          </a:p>
          <a:p>
            <a:endParaRPr lang="en-US" dirty="0"/>
          </a:p>
          <a:p>
            <a:r>
              <a:rPr lang="en-US" dirty="0"/>
              <a:t>In the right image, we see various sections of the limbic system. One important area to consider is the [Ah-</a:t>
            </a:r>
            <a:r>
              <a:rPr lang="en-US" dirty="0" err="1"/>
              <a:t>mig</a:t>
            </a:r>
            <a:r>
              <a:rPr lang="en-US" dirty="0"/>
              <a:t>-dah-</a:t>
            </a:r>
            <a:r>
              <a:rPr lang="en-US" dirty="0" err="1"/>
              <a:t>laaa</a:t>
            </a:r>
            <a:r>
              <a:rPr lang="en-US" dirty="0"/>
              <a:t>] amygdala. This portion of our brain manages emotions (Schunk, 2016). According to Sousa (2021), this part of our brain “is responsible for encoding emotionally significant responses into long-term memory” (p. 6). This is an important part of the brain to understand because “people tend to remember the best and worst events in their lives” (Sousa, 2021, p. 6). This means that emotions are strongly linked to memory development. </a:t>
            </a:r>
          </a:p>
          <a:p>
            <a:endParaRPr lang="en-US" dirty="0"/>
          </a:p>
          <a:p>
            <a:r>
              <a:rPr lang="en-US" dirty="0"/>
              <a:t>So, what does this have to do with ubiquitous learning?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Schunk, D. (2016). </a:t>
            </a:r>
            <a:r>
              <a:rPr lang="en-US" sz="1800" i="1" dirty="0">
                <a:effectLst/>
                <a:latin typeface="Times New Roman" panose="02020603050405020304" pitchFamily="18" charset="0"/>
                <a:ea typeface="Calibri" panose="020F0502020204030204" pitchFamily="34" charset="0"/>
              </a:rPr>
              <a:t>Learning theories: An educational perspective</a:t>
            </a:r>
            <a:r>
              <a:rPr lang="en-US" sz="1800" dirty="0">
                <a:effectLst/>
                <a:latin typeface="Times New Roman" panose="02020603050405020304" pitchFamily="18" charset="0"/>
                <a:ea typeface="Calibri" panose="020F0502020204030204" pitchFamily="34" charset="0"/>
              </a:rPr>
              <a:t> (7</a:t>
            </a:r>
            <a:r>
              <a:rPr lang="en-US" sz="1800" baseline="30000" dirty="0">
                <a:effectLst/>
                <a:latin typeface="Times New Roman" panose="02020603050405020304" pitchFamily="18" charset="0"/>
                <a:ea typeface="Calibri" panose="020F0502020204030204" pitchFamily="34" charset="0"/>
              </a:rPr>
              <a:t>th</a:t>
            </a:r>
            <a:r>
              <a:rPr lang="en-US" sz="1800" dirty="0">
                <a:effectLst/>
                <a:latin typeface="Times New Roman" panose="02020603050405020304" pitchFamily="18" charset="0"/>
                <a:ea typeface="Calibri" panose="020F0502020204030204" pitchFamily="34" charset="0"/>
              </a:rPr>
              <a:t> ed.). Pearson Education, Inc.</a:t>
            </a:r>
          </a:p>
          <a:p>
            <a:endParaRPr lang="en-US" dirty="0"/>
          </a:p>
          <a:p>
            <a:r>
              <a:rPr lang="en-US" dirty="0"/>
              <a:t>Sousa, D. A. (2021). Neuroscience research: Support for social-emotional and cognitive learning. </a:t>
            </a:r>
            <a:r>
              <a:rPr lang="en-US" i="1" dirty="0"/>
              <a:t>Kappa Delta Pi Record</a:t>
            </a:r>
            <a:r>
              <a:rPr lang="en-US" i="0" dirty="0"/>
              <a:t>, </a:t>
            </a:r>
            <a:r>
              <a:rPr lang="en-US" i="1" dirty="0"/>
              <a:t>57</a:t>
            </a:r>
            <a:r>
              <a:rPr lang="en-US" i="0" dirty="0"/>
              <a:t>, 6-10. https://doi.org/10.1080/00228958.2021.1851580</a:t>
            </a:r>
            <a:endParaRPr lang="en-US" dirty="0"/>
          </a:p>
          <a:p>
            <a:endParaRPr lang="en-US" sz="1800" dirty="0">
              <a:effectLst/>
              <a:latin typeface="Times New Roman" panose="02020603050405020304" pitchFamily="18" charset="0"/>
              <a:ea typeface="Calibri" panose="020F0502020204030204" pitchFamily="34" charset="0"/>
            </a:endParaRPr>
          </a:p>
          <a:p>
            <a:endParaRPr lang="en-US" sz="18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4</a:t>
            </a:fld>
            <a:endParaRPr lang="en-US" dirty="0"/>
          </a:p>
        </p:txBody>
      </p:sp>
    </p:spTree>
    <p:extLst>
      <p:ext uri="{BB962C8B-B14F-4D97-AF65-F5344CB8AC3E}">
        <p14:creationId xmlns:p14="http://schemas.microsoft.com/office/powerpoint/2010/main" val="302108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Interestingly, as I was developing this presentation, I received this special issue of the Kappa Delta Pi Record. This edition just so happened to discuss applying neuroscience to the classroom. </a:t>
            </a:r>
          </a:p>
          <a:p>
            <a:endParaRPr lang="en-US" dirty="0"/>
          </a:p>
          <a:p>
            <a:r>
              <a:rPr lang="en-US" dirty="0"/>
              <a:t>David Sousa (2021) reports that the cognitive system of our brains doesn’t actually mature until we are between ages 22 to 24 years. We can think of our students in these instances. Consider how you understanding that our cognitive systems do not mature until sometimes after a “traditional” student has graduated with their four-year degree may have impacted how they learned. </a:t>
            </a:r>
          </a:p>
          <a:p>
            <a:endParaRPr lang="en-US" dirty="0"/>
          </a:p>
          <a:p>
            <a:r>
              <a:rPr lang="en-US" dirty="0"/>
              <a:t>Even more so, the importance of understanding how formative years that impact our social emotional learning may impact our students’ abilities to learn is of great value for instructors. This leads us to the consideration of digital immigrants and digital natives. Even further, how ubiquitous learning is embraced or received within the classroom.</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Sousa, D. A. (2021). Neuroscience research: Support for social-emotional and cognitive learning. </a:t>
            </a:r>
            <a:r>
              <a:rPr lang="en-US" i="1" dirty="0"/>
              <a:t>Kappa Delta Pi Record</a:t>
            </a:r>
            <a:r>
              <a:rPr lang="en-US" i="0" dirty="0"/>
              <a:t>, </a:t>
            </a:r>
            <a:r>
              <a:rPr lang="en-US" i="1" dirty="0"/>
              <a:t>57</a:t>
            </a:r>
            <a:r>
              <a:rPr lang="en-US" i="0" dirty="0"/>
              <a:t>, 6-10. https://doi.org/10.1080/00228958.2021.1851580</a:t>
            </a:r>
            <a:endParaRPr lang="en-US" dirty="0"/>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5</a:t>
            </a:fld>
            <a:endParaRPr lang="en-US" dirty="0"/>
          </a:p>
        </p:txBody>
      </p:sp>
    </p:spTree>
    <p:extLst>
      <p:ext uri="{BB962C8B-B14F-4D97-AF65-F5344CB8AC3E}">
        <p14:creationId xmlns:p14="http://schemas.microsoft.com/office/powerpoint/2010/main" val="2593880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can see here, digital immigrants are individuals who adopt technology and were not born into a world already utilizing current technologies (</a:t>
            </a:r>
            <a:r>
              <a:rPr lang="en-US" dirty="0" err="1"/>
              <a:t>Wemberly</a:t>
            </a:r>
            <a:r>
              <a:rPr lang="en-US" dirty="0"/>
              <a:t>, 2014). In contrast, digital natives were born into a world already embracing advanced technologies (</a:t>
            </a:r>
            <a:r>
              <a:rPr lang="en-US" dirty="0" err="1"/>
              <a:t>Wemberly</a:t>
            </a:r>
            <a:r>
              <a:rPr lang="en-US" dirty="0"/>
              <a:t>, 2014). </a:t>
            </a:r>
          </a:p>
          <a:p>
            <a:endParaRPr lang="en-US" dirty="0"/>
          </a:p>
          <a:p>
            <a:r>
              <a:rPr lang="en-US" dirty="0"/>
              <a:t>As a digital immigrant or a digital native, student or instructor, the way in which your brain engaged in the surrounding world has impacted your communication preferences, such as in-person or medium-centered, as well as your ability to advance non-verbal cue development (Sousa, 2021). Finally, as a digital immigrant or digital native you will have a preference for multi-tasking or taking on one task at a time (Sousa, 2021).</a:t>
            </a:r>
          </a:p>
          <a:p>
            <a:endParaRPr lang="en-US" dirty="0"/>
          </a:p>
          <a:p>
            <a:r>
              <a:rPr lang="en-US" dirty="0"/>
              <a:t>These experiences have impacted our tendencies for social interaction that also impacts our preferences for communication. </a:t>
            </a:r>
          </a:p>
          <a:p>
            <a:endParaRPr lang="en-US" dirty="0"/>
          </a:p>
          <a:p>
            <a:r>
              <a:rPr lang="en-US" dirty="0"/>
              <a:t>As either a digital immigrant or digital native, your preferences for instructing and learning will be impacted. This means, your students may learn best in an in-person or online setting. AND if they learn best in an in-person setting BUT must take online courses, we must find a way to integrate opportunities for these to learn effectively.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Sousa, D. A. (2021). Neuroscience research: Support for social-emotional and cognitive learning. </a:t>
            </a:r>
            <a:r>
              <a:rPr lang="en-US" i="1" dirty="0"/>
              <a:t>Kappa Delta Pi Record</a:t>
            </a:r>
            <a:r>
              <a:rPr lang="en-US" i="0" dirty="0"/>
              <a:t>, </a:t>
            </a:r>
            <a:r>
              <a:rPr lang="en-US" i="1" dirty="0"/>
              <a:t>57</a:t>
            </a:r>
            <a:r>
              <a:rPr lang="en-US" i="0" dirty="0"/>
              <a:t>, 6-10. https://doi.org/10.1080/00228958.2021.1851580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Calibri" panose="020F0502020204030204" pitchFamily="34" charset="0"/>
              </a:rPr>
              <a:t>Wimberly, A. (2014). EDUC840: Issues and trends in educational leadership. </a:t>
            </a:r>
            <a:r>
              <a:rPr lang="en-US" sz="1200" i="1" dirty="0">
                <a:effectLst/>
                <a:latin typeface="Times New Roman" panose="02020603050405020304" pitchFamily="18" charset="0"/>
                <a:ea typeface="Calibri" panose="020F0502020204030204" pitchFamily="34" charset="0"/>
              </a:rPr>
              <a:t>Digital decision-making </a:t>
            </a:r>
            <a:r>
              <a:rPr lang="en-US" sz="1200" dirty="0">
                <a:effectLst/>
                <a:latin typeface="Times New Roman" panose="02020603050405020304" pitchFamily="18" charset="0"/>
                <a:ea typeface="Calibri" panose="020F0502020204030204" pitchFamily="34" charset="0"/>
              </a:rPr>
              <a:t>[video lecture]. https://learn.liberty.edu </a:t>
            </a:r>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6</a:t>
            </a:fld>
            <a:endParaRPr lang="en-US" dirty="0"/>
          </a:p>
        </p:txBody>
      </p:sp>
    </p:spTree>
    <p:extLst>
      <p:ext uri="{BB962C8B-B14F-4D97-AF65-F5344CB8AC3E}">
        <p14:creationId xmlns:p14="http://schemas.microsoft.com/office/powerpoint/2010/main" val="1275502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responsibility as instructors spans even further considering that we must recognize how our experiences impact our teaching methods. We should not assume all students learn best reading a textbook or that all students will learn best using online support programs. The Internet offers unlimited opportunities to engage with learning in any location. </a:t>
            </a:r>
          </a:p>
          <a:p>
            <a:endParaRPr lang="en-US" dirty="0"/>
          </a:p>
          <a:p>
            <a:r>
              <a:rPr lang="en-US" dirty="0"/>
              <a:t>While using technology is not inherently good or bad (Wolfe, 2010), our responsibility as instructors is to develop an evolving process that embraces our students’ needs and learning preferences. So, how do we do that?</a:t>
            </a:r>
          </a:p>
          <a:p>
            <a:endParaRPr lang="en-US" dirty="0"/>
          </a:p>
          <a:p>
            <a:endParaRPr lang="en-US" dirty="0"/>
          </a:p>
          <a:p>
            <a:r>
              <a:rPr lang="en-US" dirty="0"/>
              <a:t>Wolfe, P. (2010). </a:t>
            </a:r>
            <a:r>
              <a:rPr lang="en-US" i="1" dirty="0"/>
              <a:t>Brain matters: Translating research into classroom practice</a:t>
            </a:r>
            <a:r>
              <a:rPr lang="en-US" i="0" dirty="0"/>
              <a:t> (2</a:t>
            </a:r>
            <a:r>
              <a:rPr lang="en-US" i="0" baseline="30000" dirty="0"/>
              <a:t>nd</a:t>
            </a:r>
            <a:r>
              <a:rPr lang="en-US" i="0" dirty="0"/>
              <a:t> ed.). </a:t>
            </a:r>
            <a:r>
              <a:rPr lang="en-US" i="0" dirty="0" err="1"/>
              <a:t>ASCD</a:t>
            </a:r>
            <a:r>
              <a:rPr lang="en-US" i="0" dirty="0"/>
              <a:t>.</a:t>
            </a:r>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7</a:t>
            </a:fld>
            <a:endParaRPr lang="en-US" dirty="0"/>
          </a:p>
        </p:txBody>
      </p:sp>
    </p:spTree>
    <p:extLst>
      <p:ext uri="{BB962C8B-B14F-4D97-AF65-F5344CB8AC3E}">
        <p14:creationId xmlns:p14="http://schemas.microsoft.com/office/powerpoint/2010/main" val="3443141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option is to consider reframing how our students work together. Consider how you might feel about the term “group work.” When I consider this term, it sometimes makes me cringe. With that predisposition, it often makes me diverge from adding extra group work in my courses. </a:t>
            </a:r>
          </a:p>
          <a:p>
            <a:endParaRPr lang="en-US" dirty="0"/>
          </a:p>
          <a:p>
            <a:r>
              <a:rPr lang="en-US" dirty="0"/>
              <a:t>Let’s reframe group work to academic teams. Academic teams offers our students a fresh version and reframing of a technique used to help our students learn and apply concepts and principles from the course. Sousa (2021) refers to academic teams as a method to aid in social emotional learning that offers our students not only an option to learn content but to develop social skills, self-management, and conflict resolution. </a:t>
            </a:r>
          </a:p>
          <a:p>
            <a:endParaRPr lang="en-US" dirty="0"/>
          </a:p>
          <a:p>
            <a:r>
              <a:rPr lang="en-US" dirty="0"/>
              <a:t>One area you can adopt this practical tip is within the discussion board. Consider how you might develop academic teams within the discussion and require students to collectively answer discussion prompts. Students can participate ubiquitously within their groups aiding in social emotional learning of which develops, hopefully, positive responses to the exercise aiding in memory development of core academic concepts.</a:t>
            </a:r>
          </a:p>
          <a:p>
            <a:endParaRPr lang="en-US" dirty="0"/>
          </a:p>
        </p:txBody>
      </p:sp>
      <p:sp>
        <p:nvSpPr>
          <p:cNvPr id="4" name="Slide Number Placeholder 3"/>
          <p:cNvSpPr>
            <a:spLocks noGrp="1"/>
          </p:cNvSpPr>
          <p:nvPr>
            <p:ph type="sldNum" sz="quarter" idx="5"/>
          </p:nvPr>
        </p:nvSpPr>
        <p:spPr/>
        <p:txBody>
          <a:bodyPr/>
          <a:lstStyle/>
          <a:p>
            <a:fld id="{13BBF020-1720-432D-B8A2-EA445C97BDD7}" type="slidenum">
              <a:rPr lang="en-US" smtClean="0"/>
              <a:t>8</a:t>
            </a:fld>
            <a:endParaRPr lang="en-US" dirty="0"/>
          </a:p>
        </p:txBody>
      </p:sp>
    </p:spTree>
    <p:extLst>
      <p:ext uri="{BB962C8B-B14F-4D97-AF65-F5344CB8AC3E}">
        <p14:creationId xmlns:p14="http://schemas.microsoft.com/office/powerpoint/2010/main" val="3094170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support this method, the </a:t>
            </a:r>
            <a:r>
              <a:rPr lang="en-US" dirty="0" err="1"/>
              <a:t>ROCI</a:t>
            </a:r>
            <a:r>
              <a:rPr lang="en-US" dirty="0"/>
              <a:t>-II conflict styles questionnaire may help to develop positive emotional classroom experiences and develop long-term memories of classroom conduct. As you can see here there are various statements from which students can rate their agreement or disagreement and then evaluate using a key. This will aid in guiding students to understanding personal conflict resolution styles (Edwards, Edwards, Wahl, &amp; Myers, 2020). When creating academic teams, it is natural for conflict to arise. As an instructor, you might consider preparing students to overcome these challenges by understanding their own conflict management styles before introducing academic teams.</a:t>
            </a:r>
          </a:p>
        </p:txBody>
      </p:sp>
      <p:sp>
        <p:nvSpPr>
          <p:cNvPr id="4" name="Slide Number Placeholder 3"/>
          <p:cNvSpPr>
            <a:spLocks noGrp="1"/>
          </p:cNvSpPr>
          <p:nvPr>
            <p:ph type="sldNum" sz="quarter" idx="5"/>
          </p:nvPr>
        </p:nvSpPr>
        <p:spPr/>
        <p:txBody>
          <a:bodyPr/>
          <a:lstStyle/>
          <a:p>
            <a:fld id="{13BBF020-1720-432D-B8A2-EA445C97BDD7}" type="slidenum">
              <a:rPr lang="en-US" smtClean="0"/>
              <a:t>9</a:t>
            </a:fld>
            <a:endParaRPr lang="en-US" dirty="0"/>
          </a:p>
        </p:txBody>
      </p:sp>
    </p:spTree>
    <p:extLst>
      <p:ext uri="{BB962C8B-B14F-4D97-AF65-F5344CB8AC3E}">
        <p14:creationId xmlns:p14="http://schemas.microsoft.com/office/powerpoint/2010/main" val="1795806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678426" y="889820"/>
            <a:ext cx="9989574" cy="3598606"/>
          </a:xfrm>
        </p:spPr>
        <p:txBody>
          <a:bodyPr anchor="t">
            <a:normAutofit/>
          </a:bodyPr>
          <a:lstStyle>
            <a:lvl1pPr algn="l">
              <a:defRPr sz="5400"/>
            </a:lvl1pPr>
          </a:lstStyle>
          <a:p>
            <a:r>
              <a:rPr lang="en-US" dirty="0"/>
              <a:t>Click to edit Master title style</a:t>
            </a:r>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678426"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1966513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341972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838200" y="997973"/>
            <a:ext cx="8404122" cy="49849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944579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1904277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2961039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22096"/>
            <a:ext cx="10691265" cy="112793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15383" y="2128684"/>
            <a:ext cx="5304417"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72200" y="2128684"/>
            <a:ext cx="5219700"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2420863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685887" y="929148"/>
            <a:ext cx="10640005" cy="761540"/>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15384" y="1681163"/>
            <a:ext cx="5282192"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15384" y="2505075"/>
            <a:ext cx="5282192" cy="34237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72200" y="1681163"/>
            <a:ext cx="5183188"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72200" y="2505075"/>
            <a:ext cx="5183188" cy="34237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1485257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3803914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2692929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678426" y="781665"/>
            <a:ext cx="4093599" cy="1223452"/>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688258" y="2315497"/>
            <a:ext cx="4093599" cy="35534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3451873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683342" y="1066800"/>
            <a:ext cx="4103431" cy="1317523"/>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683342"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2F3E8B1C-86EF-43CF-8304-249481088644}" type="datetimeFigureOut">
              <a:rPr lang="en-US" smtClean="0"/>
              <a:t>3/6/21</a:t>
            </a:fld>
            <a:endParaRPr lang="en-US" dirty="0"/>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C3DB2ADC-AF19-4574-8C10-79B5B04FCA27}" type="slidenum">
              <a:rPr lang="en-US" smtClean="0"/>
              <a:t>‹#›</a:t>
            </a:fld>
            <a:endParaRPr lang="en-US" dirty="0"/>
          </a:p>
        </p:txBody>
      </p:sp>
    </p:spTree>
    <p:extLst>
      <p:ext uri="{BB962C8B-B14F-4D97-AF65-F5344CB8AC3E}">
        <p14:creationId xmlns:p14="http://schemas.microsoft.com/office/powerpoint/2010/main" val="1711418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22096"/>
            <a:ext cx="10691265" cy="137103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93126"/>
            <a:ext cx="10691265" cy="363608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92594" cy="365125"/>
          </a:xfrm>
          <a:prstGeom prst="rect">
            <a:avLst/>
          </a:prstGeom>
        </p:spPr>
        <p:txBody>
          <a:bodyPr vert="horz" lIns="91440" tIns="45720" rIns="91440" bIns="45720" rtlCol="0" anchor="ctr"/>
          <a:lstStyle>
            <a:lvl1pPr algn="r">
              <a:defRPr sz="1050">
                <a:solidFill>
                  <a:schemeClr val="tx1"/>
                </a:solidFill>
                <a:latin typeface="+mj-lt"/>
              </a:defRPr>
            </a:lvl1pPr>
          </a:lstStyle>
          <a:p>
            <a:fld id="{2F3E8B1C-86EF-43CF-8304-249481088644}" type="datetimeFigureOut">
              <a:rPr lang="en-US" smtClean="0"/>
              <a:pPr/>
              <a:t>3/6/21</a:t>
            </a:fld>
            <a:endParaRPr lang="en-US" dirty="0"/>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15383"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US" dirty="0"/>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C3DB2ADC-AF19-4574-8C10-79B5B04FCA27}" type="slidenum">
              <a:rPr lang="en-US" smtClean="0"/>
              <a:pPr/>
              <a:t>‹#›</a:t>
            </a:fld>
            <a:endParaRPr lang="en-US" dirty="0"/>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77376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75" r:id="rId5"/>
    <p:sldLayoutId id="2147483680" r:id="rId6"/>
    <p:sldLayoutId id="2147483676" r:id="rId7"/>
    <p:sldLayoutId id="2147483677" r:id="rId8"/>
    <p:sldLayoutId id="2147483678" r:id="rId9"/>
    <p:sldLayoutId id="2147483679" r:id="rId10"/>
    <p:sldLayoutId id="2147483681" r:id="rId11"/>
  </p:sldLayoutIdLst>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creativecommons.org/licenses/by-nc-nd/3.0/" TargetMode="External"/><Relationship Id="rId4" Type="http://schemas.openxmlformats.org/officeDocument/2006/relationships/hyperlink" Target="https://www.fairviewhs.org/sites/library"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creativecommons.org/tag/open-textbook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mailto:Heather.Strafaccia02@park.ed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en.wikipedia.org/wiki/Dictionar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s://wikiislam.net/wiki/Quran_and_the_Lying_Prefrontal_Cerebru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blogs.ubc.ca/etec540sept10/2010/11/25/mission-impossible-how-can-digital-immigrants-engage-digital-natives-in-educational-setting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s://courses.lumenlearning.com/interpersonalcommunicationxmaster/chapter/forms-of-communicatio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55A9738-C6A7-4755-98C0-8301B986341B}"/>
              </a:ext>
            </a:extLst>
          </p:cNvPr>
          <p:cNvSpPr>
            <a:spLocks noGrp="1"/>
          </p:cNvSpPr>
          <p:nvPr>
            <p:ph type="ctrTitle"/>
          </p:nvPr>
        </p:nvSpPr>
        <p:spPr>
          <a:xfrm>
            <a:off x="647699" y="871758"/>
            <a:ext cx="5227171" cy="3871143"/>
          </a:xfrm>
        </p:spPr>
        <p:txBody>
          <a:bodyPr>
            <a:normAutofit/>
          </a:bodyPr>
          <a:lstStyle/>
          <a:p>
            <a:r>
              <a:rPr lang="en-US" dirty="0"/>
              <a:t>Embracing Ubiquitous Learning</a:t>
            </a:r>
          </a:p>
        </p:txBody>
      </p:sp>
      <p:sp>
        <p:nvSpPr>
          <p:cNvPr id="3" name="Subtitle 2">
            <a:extLst>
              <a:ext uri="{FF2B5EF4-FFF2-40B4-BE49-F238E27FC236}">
                <a16:creationId xmlns:a16="http://schemas.microsoft.com/office/drawing/2014/main" id="{24D1D349-9BB1-4FF7-97D9-4E7B98AEFC06}"/>
              </a:ext>
            </a:extLst>
          </p:cNvPr>
          <p:cNvSpPr>
            <a:spLocks noGrp="1"/>
          </p:cNvSpPr>
          <p:nvPr>
            <p:ph type="subTitle" idx="1"/>
          </p:nvPr>
        </p:nvSpPr>
        <p:spPr>
          <a:xfrm>
            <a:off x="695325" y="3882891"/>
            <a:ext cx="4857857" cy="1908310"/>
          </a:xfrm>
        </p:spPr>
        <p:txBody>
          <a:bodyPr>
            <a:normAutofit fontScale="85000" lnSpcReduction="20000"/>
          </a:bodyPr>
          <a:lstStyle/>
          <a:p>
            <a:r>
              <a:rPr lang="en-US" dirty="0"/>
              <a:t>Heather Strafaccia, M.A.</a:t>
            </a:r>
          </a:p>
          <a:p>
            <a:r>
              <a:rPr lang="en-US" dirty="0"/>
              <a:t>Doctor of Education, Candidate</a:t>
            </a:r>
          </a:p>
          <a:p>
            <a:r>
              <a:rPr lang="en-US" dirty="0"/>
              <a:t>Adjunct Faculty of Communication </a:t>
            </a:r>
          </a:p>
          <a:p>
            <a:r>
              <a:rPr lang="en-US" dirty="0"/>
              <a:t>Faculty Mentor</a:t>
            </a:r>
          </a:p>
          <a:p>
            <a:r>
              <a:rPr lang="en-US" dirty="0"/>
              <a:t>Course Developer</a:t>
            </a:r>
          </a:p>
        </p:txBody>
      </p:sp>
      <p:cxnSp>
        <p:nvCxnSpPr>
          <p:cNvPr id="20" name="Straight Connector 19">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4914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7CC41EB-2D81-4303-9171-6401B388BA3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34100"/>
            <a:ext cx="4914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descr="High school teacher calling on student in classroom">
            <a:extLst>
              <a:ext uri="{FF2B5EF4-FFF2-40B4-BE49-F238E27FC236}">
                <a16:creationId xmlns:a16="http://schemas.microsoft.com/office/drawing/2014/main" id="{F56E54AC-8629-4205-BD85-2D5543A454AF}"/>
              </a:ext>
            </a:extLst>
          </p:cNvPr>
          <p:cNvPicPr>
            <a:picLocks noChangeAspect="1"/>
          </p:cNvPicPr>
          <p:nvPr/>
        </p:nvPicPr>
        <p:blipFill rotWithShape="1">
          <a:blip r:embed="rId3">
            <a:extLst>
              <a:ext uri="{28A0092B-C50C-407E-A947-70E740481C1C}">
                <a14:useLocalDpi xmlns:a14="http://schemas.microsoft.com/office/drawing/2010/main" val="0"/>
              </a:ext>
            </a:extLst>
          </a:blip>
          <a:srcRect l="29691" t="-1" r="15054" b="-1"/>
          <a:stretch/>
        </p:blipFill>
        <p:spPr>
          <a:xfrm>
            <a:off x="6534150" y="10"/>
            <a:ext cx="5676900" cy="6857990"/>
          </a:xfrm>
          <a:prstGeom prst="rect">
            <a:avLst/>
          </a:prstGeom>
        </p:spPr>
      </p:pic>
    </p:spTree>
    <p:extLst>
      <p:ext uri="{BB962C8B-B14F-4D97-AF65-F5344CB8AC3E}">
        <p14:creationId xmlns:p14="http://schemas.microsoft.com/office/powerpoint/2010/main" val="3522196303"/>
      </p:ext>
    </p:extLst>
  </p:cSld>
  <p:clrMapOvr>
    <a:masterClrMapping/>
  </p:clrMapOvr>
  <mc:AlternateContent xmlns:mc="http://schemas.openxmlformats.org/markup-compatibility/2006" xmlns:p14="http://schemas.microsoft.com/office/powerpoint/2010/main">
    <mc:Choice Requires="p14">
      <p:transition spd="slow" p14:dur="2000" advClick="0" advTm="14300"/>
    </mc:Choice>
    <mc:Fallback xmlns="">
      <p:transition spd="slow" advClick="0" advTm="143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14B808-0869-4456-AD2A-DABEF0A98D6F}"/>
              </a:ext>
            </a:extLst>
          </p:cNvPr>
          <p:cNvSpPr>
            <a:spLocks noGrp="1"/>
          </p:cNvSpPr>
          <p:nvPr>
            <p:ph type="title"/>
          </p:nvPr>
        </p:nvSpPr>
        <p:spPr>
          <a:xfrm>
            <a:off x="695325" y="4023657"/>
            <a:ext cx="3786178" cy="2110444"/>
          </a:xfrm>
        </p:spPr>
        <p:txBody>
          <a:bodyPr>
            <a:normAutofit fontScale="90000"/>
          </a:bodyPr>
          <a:lstStyle/>
          <a:p>
            <a:pPr>
              <a:lnSpc>
                <a:spcPct val="90000"/>
              </a:lnSpc>
            </a:pPr>
            <a:r>
              <a:rPr lang="en-US" sz="2800" dirty="0"/>
              <a:t>Embracing Ubiquitous learning: </a:t>
            </a:r>
            <a:br>
              <a:rPr lang="en-US" sz="2800" dirty="0"/>
            </a:br>
            <a:br>
              <a:rPr lang="en-US" sz="2800" dirty="0"/>
            </a:br>
            <a:r>
              <a:rPr lang="en-US" sz="2800" dirty="0"/>
              <a:t>Practical implications</a:t>
            </a:r>
          </a:p>
        </p:txBody>
      </p:sp>
      <p:pic>
        <p:nvPicPr>
          <p:cNvPr id="5" name="Content Placeholder 4" descr="Text&#10;&#10;Description automatically generated">
            <a:extLst>
              <a:ext uri="{FF2B5EF4-FFF2-40B4-BE49-F238E27FC236}">
                <a16:creationId xmlns:a16="http://schemas.microsoft.com/office/drawing/2014/main" id="{0C73449F-34EC-45FA-9F4D-A1671955467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21528" r="2" b="21897"/>
          <a:stretch/>
        </p:blipFill>
        <p:spPr>
          <a:xfrm>
            <a:off x="800100" y="717656"/>
            <a:ext cx="10591800" cy="3086100"/>
          </a:xfrm>
          <a:prstGeom prst="rect">
            <a:avLst/>
          </a:prstGeom>
        </p:spPr>
      </p:pic>
      <p:cxnSp>
        <p:nvCxnSpPr>
          <p:cNvPr id="15" name="Straight Connector 14">
            <a:extLst>
              <a:ext uri="{FF2B5EF4-FFF2-40B4-BE49-F238E27FC236}">
                <a16:creationId xmlns:a16="http://schemas.microsoft.com/office/drawing/2014/main" id="{8E0104E4-99BC-494F-8342-F250828E574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76800" y="4114590"/>
            <a:ext cx="9818" cy="2019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Content Placeholder 9">
            <a:extLst>
              <a:ext uri="{FF2B5EF4-FFF2-40B4-BE49-F238E27FC236}">
                <a16:creationId xmlns:a16="http://schemas.microsoft.com/office/drawing/2014/main" id="{EF83C6E0-1086-4E7E-895D-178C82EE211F}"/>
              </a:ext>
            </a:extLst>
          </p:cNvPr>
          <p:cNvSpPr>
            <a:spLocks noGrp="1"/>
          </p:cNvSpPr>
          <p:nvPr>
            <p:ph idx="1"/>
          </p:nvPr>
        </p:nvSpPr>
        <p:spPr>
          <a:xfrm>
            <a:off x="5563915" y="4088704"/>
            <a:ext cx="5922942" cy="2110445"/>
          </a:xfrm>
        </p:spPr>
        <p:txBody>
          <a:bodyPr>
            <a:normAutofit lnSpcReduction="10000"/>
          </a:bodyPr>
          <a:lstStyle/>
          <a:p>
            <a:r>
              <a:rPr lang="en-US" dirty="0"/>
              <a:t>Student feelings about the classroom impact learning</a:t>
            </a:r>
          </a:p>
          <a:p>
            <a:r>
              <a:rPr lang="en-US" dirty="0"/>
              <a:t>Introductions</a:t>
            </a:r>
          </a:p>
          <a:p>
            <a:r>
              <a:rPr lang="en-US" dirty="0"/>
              <a:t>Use information to establish a unique instructional strategy for each course term or semester</a:t>
            </a:r>
          </a:p>
        </p:txBody>
      </p:sp>
      <p:sp>
        <p:nvSpPr>
          <p:cNvPr id="6" name="TextBox 5">
            <a:extLst>
              <a:ext uri="{FF2B5EF4-FFF2-40B4-BE49-F238E27FC236}">
                <a16:creationId xmlns:a16="http://schemas.microsoft.com/office/drawing/2014/main" id="{50EB1B61-5A50-4856-BD11-1169D2C6BB4C}"/>
              </a:ext>
            </a:extLst>
          </p:cNvPr>
          <p:cNvSpPr txBox="1"/>
          <p:nvPr/>
        </p:nvSpPr>
        <p:spPr>
          <a:xfrm>
            <a:off x="8676093" y="3603701"/>
            <a:ext cx="271580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www.fairviewhs.org/sites/library">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Tree>
    <p:extLst>
      <p:ext uri="{BB962C8B-B14F-4D97-AF65-F5344CB8AC3E}">
        <p14:creationId xmlns:p14="http://schemas.microsoft.com/office/powerpoint/2010/main" val="1448769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4F863B-C92B-49AB-8BEA-C4E19CDDCC6F}"/>
              </a:ext>
            </a:extLst>
          </p:cNvPr>
          <p:cNvSpPr>
            <a:spLocks noGrp="1"/>
          </p:cNvSpPr>
          <p:nvPr>
            <p:ph type="title"/>
          </p:nvPr>
        </p:nvSpPr>
        <p:spPr>
          <a:xfrm>
            <a:off x="7992709" y="895448"/>
            <a:ext cx="3619697" cy="1919469"/>
          </a:xfrm>
        </p:spPr>
        <p:txBody>
          <a:bodyPr>
            <a:normAutofit/>
          </a:bodyPr>
          <a:lstStyle/>
          <a:p>
            <a:pPr>
              <a:lnSpc>
                <a:spcPct val="90000"/>
              </a:lnSpc>
            </a:pPr>
            <a:r>
              <a:rPr lang="en-US" sz="2500" dirty="0"/>
              <a:t>Embracing Ubiquitous learning: </a:t>
            </a:r>
            <a:br>
              <a:rPr lang="en-US" sz="2500" dirty="0"/>
            </a:br>
            <a:br>
              <a:rPr lang="en-US" sz="2500" dirty="0"/>
            </a:br>
            <a:r>
              <a:rPr lang="en-US" sz="2500" dirty="0"/>
              <a:t>Practical implications</a:t>
            </a:r>
          </a:p>
        </p:txBody>
      </p:sp>
      <p:pic>
        <p:nvPicPr>
          <p:cNvPr id="5" name="Content Placeholder 4" descr="A group of books&#10;&#10;Description automatically generated with medium confidence">
            <a:extLst>
              <a:ext uri="{FF2B5EF4-FFF2-40B4-BE49-F238E27FC236}">
                <a16:creationId xmlns:a16="http://schemas.microsoft.com/office/drawing/2014/main" id="{3CB4E7F7-37B1-47D2-A847-7BB99C6495D8}"/>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4064" r="15003"/>
          <a:stretch/>
        </p:blipFill>
        <p:spPr>
          <a:xfrm>
            <a:off x="20" y="10"/>
            <a:ext cx="7315180" cy="6857984"/>
          </a:xfrm>
          <a:prstGeom prst="rect">
            <a:avLst/>
          </a:prstGeom>
        </p:spPr>
      </p:pic>
      <p:cxnSp>
        <p:nvCxnSpPr>
          <p:cNvPr id="15" name="Straight Connector 14">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15300" y="723900"/>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Content Placeholder 9">
            <a:extLst>
              <a:ext uri="{FF2B5EF4-FFF2-40B4-BE49-F238E27FC236}">
                <a16:creationId xmlns:a16="http://schemas.microsoft.com/office/drawing/2014/main" id="{52E5A3D9-8887-4CB3-AEEA-C252142E4744}"/>
              </a:ext>
            </a:extLst>
          </p:cNvPr>
          <p:cNvSpPr>
            <a:spLocks noGrp="1"/>
          </p:cNvSpPr>
          <p:nvPr>
            <p:ph idx="1"/>
          </p:nvPr>
        </p:nvSpPr>
        <p:spPr>
          <a:xfrm>
            <a:off x="7991572" y="2823015"/>
            <a:ext cx="3581303" cy="3554891"/>
          </a:xfrm>
        </p:spPr>
        <p:txBody>
          <a:bodyPr>
            <a:normAutofit/>
          </a:bodyPr>
          <a:lstStyle/>
          <a:p>
            <a:r>
              <a:rPr lang="en-US" dirty="0"/>
              <a:t>Various book formats</a:t>
            </a:r>
          </a:p>
          <a:p>
            <a:r>
              <a:rPr lang="en-US" dirty="0"/>
              <a:t>Multi-media content support</a:t>
            </a:r>
          </a:p>
          <a:p>
            <a:r>
              <a:rPr lang="en-US" dirty="0"/>
              <a:t>Instructor videos</a:t>
            </a:r>
          </a:p>
          <a:p>
            <a:r>
              <a:rPr lang="en-US" dirty="0"/>
              <a:t>Introductions</a:t>
            </a:r>
          </a:p>
          <a:p>
            <a:r>
              <a:rPr lang="en-US" dirty="0" err="1"/>
              <a:t>ROCI</a:t>
            </a:r>
            <a:r>
              <a:rPr lang="en-US" dirty="0"/>
              <a:t>-II Instrument</a:t>
            </a:r>
          </a:p>
          <a:p>
            <a:r>
              <a:rPr lang="en-US" dirty="0"/>
              <a:t>Instructor reflection</a:t>
            </a:r>
          </a:p>
        </p:txBody>
      </p:sp>
      <p:sp>
        <p:nvSpPr>
          <p:cNvPr id="6" name="TextBox 5">
            <a:extLst>
              <a:ext uri="{FF2B5EF4-FFF2-40B4-BE49-F238E27FC236}">
                <a16:creationId xmlns:a16="http://schemas.microsoft.com/office/drawing/2014/main" id="{DE1ABFC9-6822-4DFC-9C74-2D4578ED3A27}"/>
              </a:ext>
            </a:extLst>
          </p:cNvPr>
          <p:cNvSpPr txBox="1"/>
          <p:nvPr/>
        </p:nvSpPr>
        <p:spPr>
          <a:xfrm>
            <a:off x="4791752" y="6657939"/>
            <a:ext cx="2523448"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creativecommons.org/tag/open-textbook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215673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468C0EF-4A2E-4546-BA49-D01FFD85920B}"/>
              </a:ext>
            </a:extLst>
          </p:cNvPr>
          <p:cNvSpPr>
            <a:spLocks noGrp="1"/>
          </p:cNvSpPr>
          <p:nvPr>
            <p:ph type="title"/>
          </p:nvPr>
        </p:nvSpPr>
        <p:spPr>
          <a:xfrm>
            <a:off x="700635" y="922096"/>
            <a:ext cx="10691265" cy="864072"/>
          </a:xfrm>
        </p:spPr>
        <p:txBody>
          <a:bodyPr>
            <a:normAutofit/>
          </a:bodyPr>
          <a:lstStyle/>
          <a:p>
            <a:r>
              <a:rPr lang="en-US" dirty="0"/>
              <a:t>Embracing Ubiquitous learning</a:t>
            </a:r>
          </a:p>
        </p:txBody>
      </p:sp>
      <p:cxnSp>
        <p:nvCxnSpPr>
          <p:cNvPr id="12" name="Straight Connector 11">
            <a:extLst>
              <a:ext uri="{FF2B5EF4-FFF2-40B4-BE49-F238E27FC236}">
                <a16:creationId xmlns:a16="http://schemas.microsoft.com/office/drawing/2014/main" id="{5EF1A8C6-8F60-4EF2-B4D7-A5A5E94F69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E69ACE9-1E8D-4141-BA33-02AB43111E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099" y="1868035"/>
            <a:ext cx="2942373" cy="3923165"/>
          </a:xfrm>
          <a:prstGeom prst="rect">
            <a:avLst/>
          </a:prstGeom>
        </p:spPr>
      </p:pic>
      <p:sp>
        <p:nvSpPr>
          <p:cNvPr id="3" name="Content Placeholder 2">
            <a:extLst>
              <a:ext uri="{FF2B5EF4-FFF2-40B4-BE49-F238E27FC236}">
                <a16:creationId xmlns:a16="http://schemas.microsoft.com/office/drawing/2014/main" id="{94FE3417-8572-4684-9D87-63E5F1D09F4B}"/>
              </a:ext>
            </a:extLst>
          </p:cNvPr>
          <p:cNvSpPr>
            <a:spLocks noGrp="1"/>
          </p:cNvSpPr>
          <p:nvPr>
            <p:ph idx="1"/>
          </p:nvPr>
        </p:nvSpPr>
        <p:spPr>
          <a:xfrm>
            <a:off x="4797971" y="1906418"/>
            <a:ext cx="6693941" cy="3923165"/>
          </a:xfrm>
        </p:spPr>
        <p:txBody>
          <a:bodyPr>
            <a:normAutofit/>
          </a:bodyPr>
          <a:lstStyle/>
          <a:p>
            <a:pPr marL="0" indent="0">
              <a:buNone/>
            </a:pPr>
            <a:r>
              <a:rPr lang="en-US" dirty="0"/>
              <a:t>Contact Information</a:t>
            </a:r>
          </a:p>
          <a:p>
            <a:pPr marL="0" indent="0">
              <a:buNone/>
            </a:pPr>
            <a:r>
              <a:rPr lang="en-US" dirty="0"/>
              <a:t>Heather Strafaccia, M.A.</a:t>
            </a:r>
          </a:p>
          <a:p>
            <a:pPr marL="0" indent="0">
              <a:buNone/>
            </a:pPr>
            <a:r>
              <a:rPr lang="en-US" dirty="0"/>
              <a:t>Adjunct Faculty of Communication</a:t>
            </a:r>
          </a:p>
          <a:p>
            <a:pPr marL="0" indent="0">
              <a:buNone/>
            </a:pPr>
            <a:r>
              <a:rPr lang="en-US" dirty="0">
                <a:hlinkClick r:id="rId4"/>
              </a:rPr>
              <a:t>Heather.Strafaccia02@park.edu</a:t>
            </a:r>
            <a:endParaRPr lang="en-US" dirty="0"/>
          </a:p>
          <a:p>
            <a:pPr marL="0" indent="0">
              <a:buNone/>
            </a:pPr>
            <a:r>
              <a:rPr lang="en-US" dirty="0"/>
              <a:t>(763) 228-9644</a:t>
            </a:r>
          </a:p>
        </p:txBody>
      </p:sp>
      <p:cxnSp>
        <p:nvCxnSpPr>
          <p:cNvPr id="14" name="Straight Connector 13">
            <a:extLst>
              <a:ext uri="{FF2B5EF4-FFF2-40B4-BE49-F238E27FC236}">
                <a16:creationId xmlns:a16="http://schemas.microsoft.com/office/drawing/2014/main" id="{FD9760AA-CA3F-4C65-B688-B44307731F5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003309"/>
      </p:ext>
    </p:extLst>
  </p:cSld>
  <p:clrMapOvr>
    <a:masterClrMapping/>
  </p:clrMapOvr>
  <mc:AlternateContent xmlns:mc="http://schemas.openxmlformats.org/markup-compatibility/2006" xmlns:p14="http://schemas.microsoft.com/office/powerpoint/2010/main">
    <mc:Choice Requires="p14">
      <p:transition spd="slow" p14:dur="2000" advClick="0" advTm="14300"/>
    </mc:Choice>
    <mc:Fallback xmlns="">
      <p:transition spd="slow" advClick="0" advTm="143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EB1987-90CD-4B3E-A4D2-CF96F54D8959}"/>
              </a:ext>
            </a:extLst>
          </p:cNvPr>
          <p:cNvSpPr>
            <a:spLocks noGrp="1"/>
          </p:cNvSpPr>
          <p:nvPr>
            <p:ph type="title"/>
          </p:nvPr>
        </p:nvSpPr>
        <p:spPr>
          <a:xfrm>
            <a:off x="5604846" y="860615"/>
            <a:ext cx="5922279" cy="1272986"/>
          </a:xfrm>
        </p:spPr>
        <p:txBody>
          <a:bodyPr>
            <a:normAutofit/>
          </a:bodyPr>
          <a:lstStyle/>
          <a:p>
            <a:pPr>
              <a:lnSpc>
                <a:spcPct val="90000"/>
              </a:lnSpc>
            </a:pPr>
            <a:r>
              <a:rPr lang="en-US" sz="2800"/>
              <a:t>Embracing ubiquitous learning: </a:t>
            </a:r>
            <a:br>
              <a:rPr lang="en-US" sz="2800"/>
            </a:br>
            <a:r>
              <a:rPr lang="en-US" sz="2800"/>
              <a:t>Key Terms</a:t>
            </a:r>
          </a:p>
        </p:txBody>
      </p:sp>
      <p:pic>
        <p:nvPicPr>
          <p:cNvPr id="8" name="Picture 7" descr="A group of books on a shelf&#10;&#10;Description automatically generated with medium confidence">
            <a:extLst>
              <a:ext uri="{FF2B5EF4-FFF2-40B4-BE49-F238E27FC236}">
                <a16:creationId xmlns:a16="http://schemas.microsoft.com/office/drawing/2014/main" id="{851353BF-31B6-4410-BB74-98E8ECED8597}"/>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5309" r="21497" b="1"/>
          <a:stretch/>
        </p:blipFill>
        <p:spPr>
          <a:xfrm>
            <a:off x="20" y="-17929"/>
            <a:ext cx="4876780" cy="6875929"/>
          </a:xfrm>
          <a:prstGeom prst="rect">
            <a:avLst/>
          </a:prstGeom>
        </p:spPr>
      </p:pic>
      <p:cxnSp>
        <p:nvCxnSpPr>
          <p:cNvPr id="29" name="Straight Connector 28">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5000" y="738013"/>
            <a:ext cx="5676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812FD89-6CDE-4D03-A614-D59294CCCDC5}"/>
              </a:ext>
            </a:extLst>
          </p:cNvPr>
          <p:cNvSpPr>
            <a:spLocks noGrp="1"/>
          </p:cNvSpPr>
          <p:nvPr>
            <p:ph idx="1"/>
          </p:nvPr>
        </p:nvSpPr>
        <p:spPr>
          <a:xfrm>
            <a:off x="5566943" y="2133600"/>
            <a:ext cx="6005933" cy="3774464"/>
          </a:xfrm>
        </p:spPr>
        <p:txBody>
          <a:bodyPr>
            <a:normAutofit/>
          </a:bodyPr>
          <a:lstStyle/>
          <a:p>
            <a:r>
              <a:rPr lang="en-US" sz="1900" b="1" dirty="0"/>
              <a:t>Ubiquitous Learning</a:t>
            </a:r>
            <a:r>
              <a:rPr lang="en-US" sz="1900" dirty="0"/>
              <a:t>: “A learning paradigm which takes place in an…environment that enables learning the right thing at the right place and time in the right way” (Yahya, Ahmad, &amp; Abd Jalil, 2010). </a:t>
            </a:r>
          </a:p>
          <a:p>
            <a:r>
              <a:rPr lang="en-US" sz="1900" b="1" dirty="0"/>
              <a:t>Digital Immigrant: </a:t>
            </a:r>
            <a:r>
              <a:rPr lang="en-US" sz="1900" dirty="0"/>
              <a:t>Individuals who adopt technology and were not born into a world already utilizing advanced technologies (</a:t>
            </a:r>
            <a:r>
              <a:rPr lang="en-US" sz="1900" dirty="0" err="1"/>
              <a:t>Wemberly</a:t>
            </a:r>
            <a:r>
              <a:rPr lang="en-US" sz="1900" dirty="0"/>
              <a:t>, 2014). </a:t>
            </a:r>
          </a:p>
          <a:p>
            <a:r>
              <a:rPr lang="en-US" sz="1900" b="1" dirty="0"/>
              <a:t>Digital Native: </a:t>
            </a:r>
            <a:r>
              <a:rPr lang="en-US" sz="1900" dirty="0"/>
              <a:t>Individuals born into a world already embracing advanced technologies (</a:t>
            </a:r>
            <a:r>
              <a:rPr lang="en-US" sz="1900" dirty="0" err="1"/>
              <a:t>Wemberly</a:t>
            </a:r>
            <a:r>
              <a:rPr lang="en-US" sz="1900" dirty="0"/>
              <a:t>, 2014). </a:t>
            </a:r>
          </a:p>
          <a:p>
            <a:endParaRPr lang="en-US" sz="1900" b="1" dirty="0"/>
          </a:p>
        </p:txBody>
      </p:sp>
      <p:cxnSp>
        <p:nvCxnSpPr>
          <p:cNvPr id="34" name="Straight Connector 30">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5000" y="6134100"/>
            <a:ext cx="5676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11DD7D7-A037-47F1-8EA0-4AA150BC4B85}"/>
              </a:ext>
            </a:extLst>
          </p:cNvPr>
          <p:cNvSpPr txBox="1"/>
          <p:nvPr/>
        </p:nvSpPr>
        <p:spPr>
          <a:xfrm>
            <a:off x="2353353" y="6657945"/>
            <a:ext cx="252344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en.wikipedia.org/wiki/Dictionary">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2432587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E53615EE-C559-4E03-999B-5477F1626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43B019-2736-4820-8B8B-5B02AD46DA7C}"/>
              </a:ext>
            </a:extLst>
          </p:cNvPr>
          <p:cNvSpPr>
            <a:spLocks noGrp="1"/>
          </p:cNvSpPr>
          <p:nvPr>
            <p:ph type="title"/>
          </p:nvPr>
        </p:nvSpPr>
        <p:spPr>
          <a:xfrm>
            <a:off x="700087" y="909637"/>
            <a:ext cx="10691813" cy="1362073"/>
          </a:xfrm>
        </p:spPr>
        <p:txBody>
          <a:bodyPr>
            <a:normAutofit/>
          </a:bodyPr>
          <a:lstStyle/>
          <a:p>
            <a:r>
              <a:rPr lang="en-US" dirty="0"/>
              <a:t>Embracing ubiquitous learning: Topic</a:t>
            </a:r>
          </a:p>
        </p:txBody>
      </p:sp>
      <p:cxnSp>
        <p:nvCxnSpPr>
          <p:cNvPr id="43" name="Straight Connector 42">
            <a:extLst>
              <a:ext uri="{FF2B5EF4-FFF2-40B4-BE49-F238E27FC236}">
                <a16:creationId xmlns:a16="http://schemas.microsoft.com/office/drawing/2014/main" id="{9AEDDB4C-6582-43D5-AF25-99F4AD3A1BD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3EB73F0-89F6-4093-BFB0-1B5EB14BE698}"/>
              </a:ext>
            </a:extLst>
          </p:cNvPr>
          <p:cNvSpPr>
            <a:spLocks noGrp="1"/>
          </p:cNvSpPr>
          <p:nvPr>
            <p:ph idx="1"/>
          </p:nvPr>
        </p:nvSpPr>
        <p:spPr>
          <a:xfrm>
            <a:off x="1199271" y="1783081"/>
            <a:ext cx="6042299" cy="3712454"/>
          </a:xfrm>
        </p:spPr>
        <p:txBody>
          <a:bodyPr>
            <a:normAutofit/>
          </a:bodyPr>
          <a:lstStyle/>
          <a:p>
            <a:r>
              <a:rPr lang="en-US" dirty="0"/>
              <a:t>How does this connect with Park University?</a:t>
            </a:r>
          </a:p>
          <a:p>
            <a:r>
              <a:rPr lang="en-US" dirty="0"/>
              <a:t>How does the brain learn?</a:t>
            </a:r>
          </a:p>
          <a:p>
            <a:r>
              <a:rPr lang="en-US" dirty="0"/>
              <a:t>Who are digital immigrants and digital natives?</a:t>
            </a:r>
          </a:p>
          <a:p>
            <a:r>
              <a:rPr lang="en-US" dirty="0"/>
              <a:t>How do we embrace technology?</a:t>
            </a:r>
          </a:p>
        </p:txBody>
      </p:sp>
      <p:pic>
        <p:nvPicPr>
          <p:cNvPr id="9" name="Picture 8" descr="Business people meeting in office">
            <a:extLst>
              <a:ext uri="{FF2B5EF4-FFF2-40B4-BE49-F238E27FC236}">
                <a16:creationId xmlns:a16="http://schemas.microsoft.com/office/drawing/2014/main" id="{6B90107B-E2D7-4C94-B2F6-E5172C62B40F}"/>
              </a:ext>
            </a:extLst>
          </p:cNvPr>
          <p:cNvPicPr>
            <a:picLocks noChangeAspect="1"/>
          </p:cNvPicPr>
          <p:nvPr/>
        </p:nvPicPr>
        <p:blipFill rotWithShape="1">
          <a:blip r:embed="rId3">
            <a:extLst>
              <a:ext uri="{28A0092B-C50C-407E-A947-70E740481C1C}">
                <a14:useLocalDpi xmlns:a14="http://schemas.microsoft.com/office/drawing/2010/main" val="0"/>
              </a:ext>
            </a:extLst>
          </a:blip>
          <a:srcRect t="41930" r="2" b="23121"/>
          <a:stretch/>
        </p:blipFill>
        <p:spPr>
          <a:xfrm>
            <a:off x="1199271" y="3788516"/>
            <a:ext cx="9793458" cy="2284729"/>
          </a:xfrm>
          <a:prstGeom prst="rect">
            <a:avLst/>
          </a:prstGeom>
        </p:spPr>
      </p:pic>
      <p:cxnSp>
        <p:nvCxnSpPr>
          <p:cNvPr id="45" name="Straight Connector 44">
            <a:extLst>
              <a:ext uri="{FF2B5EF4-FFF2-40B4-BE49-F238E27FC236}">
                <a16:creationId xmlns:a16="http://schemas.microsoft.com/office/drawing/2014/main" id="{AB152A91-2920-4848-A8BC-B15DA324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18752"/>
      </p:ext>
    </p:extLst>
  </p:cSld>
  <p:clrMapOvr>
    <a:masterClrMapping/>
  </p:clrMapOvr>
  <mc:AlternateContent xmlns:mc="http://schemas.openxmlformats.org/markup-compatibility/2006" xmlns:p14="http://schemas.microsoft.com/office/powerpoint/2010/main">
    <mc:Choice Requires="p14">
      <p:transition spd="slow" p14:dur="2000" advClick="0" advTm="49470"/>
    </mc:Choice>
    <mc:Fallback xmlns="">
      <p:transition spd="slow" advClick="0" advTm="4947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5" name="Straight Connector 54">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59" name="Rectangle 58">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A5D67320-FCFD-4931-AAF7-C6C853329C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D8CF17-FBDD-4077-8690-C7B81BFCD404}"/>
              </a:ext>
            </a:extLst>
          </p:cNvPr>
          <p:cNvSpPr>
            <a:spLocks noGrp="1"/>
          </p:cNvSpPr>
          <p:nvPr>
            <p:ph type="title"/>
          </p:nvPr>
        </p:nvSpPr>
        <p:spPr>
          <a:xfrm>
            <a:off x="685800" y="908651"/>
            <a:ext cx="3620882" cy="3640345"/>
          </a:xfrm>
        </p:spPr>
        <p:txBody>
          <a:bodyPr vert="horz" lIns="91440" tIns="45720" rIns="91440" bIns="45720" rtlCol="0" anchor="t">
            <a:normAutofit fontScale="90000"/>
          </a:bodyPr>
          <a:lstStyle/>
          <a:p>
            <a:pPr>
              <a:lnSpc>
                <a:spcPct val="90000"/>
              </a:lnSpc>
            </a:pPr>
            <a:r>
              <a:rPr lang="en-US" dirty="0">
                <a:solidFill>
                  <a:schemeClr val="bg1"/>
                </a:solidFill>
              </a:rPr>
              <a:t>Embracing ubiquitous learning: </a:t>
            </a:r>
            <a:br>
              <a:rPr lang="en-US" dirty="0">
                <a:solidFill>
                  <a:schemeClr val="bg1"/>
                </a:solidFill>
              </a:rPr>
            </a:br>
            <a:br>
              <a:rPr lang="en-US" dirty="0">
                <a:solidFill>
                  <a:schemeClr val="bg1"/>
                </a:solidFill>
              </a:rPr>
            </a:br>
            <a:r>
              <a:rPr lang="en-US" dirty="0">
                <a:solidFill>
                  <a:schemeClr val="bg1"/>
                </a:solidFill>
              </a:rPr>
              <a:t>How does </a:t>
            </a:r>
            <a:br>
              <a:rPr lang="en-US" dirty="0">
                <a:solidFill>
                  <a:schemeClr val="bg1"/>
                </a:solidFill>
              </a:rPr>
            </a:br>
            <a:r>
              <a:rPr lang="en-US" dirty="0">
                <a:solidFill>
                  <a:schemeClr val="bg1"/>
                </a:solidFill>
              </a:rPr>
              <a:t>the brain learn?</a:t>
            </a:r>
          </a:p>
        </p:txBody>
      </p:sp>
      <p:cxnSp>
        <p:nvCxnSpPr>
          <p:cNvPr id="63" name="Straight Connector 62">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63830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descr="Diagram&#10;&#10;Description automatically generated">
            <a:extLst>
              <a:ext uri="{FF2B5EF4-FFF2-40B4-BE49-F238E27FC236}">
                <a16:creationId xmlns:a16="http://schemas.microsoft.com/office/drawing/2014/main" id="{C2987EF6-48CB-45FA-9784-005E9CFB39F5}"/>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69" t="-1" r="1035" b="-1"/>
          <a:stretch/>
        </p:blipFill>
        <p:spPr>
          <a:xfrm>
            <a:off x="4306682" y="10"/>
            <a:ext cx="7885317" cy="6857990"/>
          </a:xfrm>
          <a:prstGeom prst="rect">
            <a:avLst/>
          </a:prstGeom>
        </p:spPr>
      </p:pic>
      <p:sp>
        <p:nvSpPr>
          <p:cNvPr id="9" name="TextBox 8">
            <a:extLst>
              <a:ext uri="{FF2B5EF4-FFF2-40B4-BE49-F238E27FC236}">
                <a16:creationId xmlns:a16="http://schemas.microsoft.com/office/drawing/2014/main" id="{199395C2-0E4B-4826-BA9D-E4FD22E9D1A4}"/>
              </a:ext>
            </a:extLst>
          </p:cNvPr>
          <p:cNvSpPr txBox="1"/>
          <p:nvPr/>
        </p:nvSpPr>
        <p:spPr>
          <a:xfrm>
            <a:off x="9649316" y="6657945"/>
            <a:ext cx="2542683" cy="200055"/>
          </a:xfrm>
          <a:prstGeom prst="rect">
            <a:avLst/>
          </a:prstGeom>
          <a:solidFill>
            <a:srgbClr val="000000"/>
          </a:solidFill>
        </p:spPr>
        <p:txBody>
          <a:bodyPr wrap="square" rtlCol="0">
            <a:spAutoFit/>
          </a:bodyPr>
          <a:lstStyle/>
          <a:p>
            <a:pPr algn="r">
              <a:spcAft>
                <a:spcPts val="600"/>
              </a:spcAft>
            </a:pPr>
            <a:r>
              <a:rPr lang="en-US" sz="700">
                <a:solidFill>
                  <a:srgbClr val="FFFFFF"/>
                </a:solidFill>
                <a:hlinkClick r:id="rId4" tooltip="https://wikiislam.net/wiki/Quran_and_the_Lying_Prefrontal_Cerebrum">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a:solidFill>
                <a:srgbClr val="FFFFFF"/>
              </a:solidFill>
            </a:endParaRPr>
          </a:p>
        </p:txBody>
      </p:sp>
    </p:spTree>
    <p:extLst>
      <p:ext uri="{BB962C8B-B14F-4D97-AF65-F5344CB8AC3E}">
        <p14:creationId xmlns:p14="http://schemas.microsoft.com/office/powerpoint/2010/main" val="4127745941"/>
      </p:ext>
    </p:extLst>
  </p:cSld>
  <p:clrMapOvr>
    <a:masterClrMapping/>
  </p:clrMapOvr>
  <mc:AlternateContent xmlns:mc="http://schemas.openxmlformats.org/markup-compatibility/2006" xmlns:p14="http://schemas.microsoft.com/office/powerpoint/2010/main">
    <mc:Choice Requires="p14">
      <p:transition spd="slow" p14:dur="2000" advClick="0" advTm="53460"/>
    </mc:Choice>
    <mc:Fallback xmlns="">
      <p:transition spd="slow" advClick="0" advTm="5346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22" name="Rectangle 13">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AB996E-8B45-4E78-A124-2214AE51FA26}"/>
              </a:ext>
            </a:extLst>
          </p:cNvPr>
          <p:cNvSpPr>
            <a:spLocks noGrp="1"/>
          </p:cNvSpPr>
          <p:nvPr>
            <p:ph type="title"/>
          </p:nvPr>
        </p:nvSpPr>
        <p:spPr>
          <a:xfrm>
            <a:off x="647699" y="871758"/>
            <a:ext cx="5227171" cy="3871143"/>
          </a:xfrm>
        </p:spPr>
        <p:txBody>
          <a:bodyPr vert="horz" lIns="91440" tIns="45720" rIns="91440" bIns="45720" rtlCol="0" anchor="t">
            <a:normAutofit fontScale="90000"/>
          </a:bodyPr>
          <a:lstStyle/>
          <a:p>
            <a:pPr>
              <a:lnSpc>
                <a:spcPct val="90000"/>
              </a:lnSpc>
            </a:pPr>
            <a:r>
              <a:rPr lang="en-US" sz="5400" dirty="0"/>
              <a:t>Embracing Ubiquitous learning: </a:t>
            </a:r>
            <a:br>
              <a:rPr lang="en-US" sz="5400" dirty="0"/>
            </a:br>
            <a:br>
              <a:rPr lang="en-US" sz="5400" dirty="0"/>
            </a:br>
            <a:r>
              <a:rPr lang="en-US" sz="5400" dirty="0"/>
              <a:t>How does the brain learn?</a:t>
            </a:r>
          </a:p>
        </p:txBody>
      </p:sp>
      <p:cxnSp>
        <p:nvCxnSpPr>
          <p:cNvPr id="23" name="Straight Connector 15">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4914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17">
            <a:extLst>
              <a:ext uri="{FF2B5EF4-FFF2-40B4-BE49-F238E27FC236}">
                <a16:creationId xmlns:a16="http://schemas.microsoft.com/office/drawing/2014/main" id="{D7CC41EB-2D81-4303-9171-6401B388BA3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34100"/>
            <a:ext cx="4914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picture containing text, person&#10;&#10;Description automatically generated">
            <a:extLst>
              <a:ext uri="{FF2B5EF4-FFF2-40B4-BE49-F238E27FC236}">
                <a16:creationId xmlns:a16="http://schemas.microsoft.com/office/drawing/2014/main" id="{721A60ED-560E-488F-8326-0591EEB3C34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3" b="7284"/>
          <a:stretch/>
        </p:blipFill>
        <p:spPr>
          <a:xfrm>
            <a:off x="6515100" y="10"/>
            <a:ext cx="5676900" cy="6857990"/>
          </a:xfrm>
          <a:prstGeom prst="rect">
            <a:avLst/>
          </a:prstGeom>
        </p:spPr>
      </p:pic>
    </p:spTree>
    <p:extLst>
      <p:ext uri="{BB962C8B-B14F-4D97-AF65-F5344CB8AC3E}">
        <p14:creationId xmlns:p14="http://schemas.microsoft.com/office/powerpoint/2010/main" val="2059718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316A8-81E4-4A5D-83B5-DB2369740788}"/>
              </a:ext>
            </a:extLst>
          </p:cNvPr>
          <p:cNvSpPr>
            <a:spLocks noGrp="1"/>
          </p:cNvSpPr>
          <p:nvPr>
            <p:ph type="title"/>
          </p:nvPr>
        </p:nvSpPr>
        <p:spPr/>
        <p:txBody>
          <a:bodyPr>
            <a:noAutofit/>
          </a:bodyPr>
          <a:lstStyle/>
          <a:p>
            <a:r>
              <a:rPr lang="en-US" sz="2400" dirty="0"/>
              <a:t>Embracing Ubiquitous Learning: Digital Immigrants &amp; Digital Natives</a:t>
            </a:r>
          </a:p>
        </p:txBody>
      </p:sp>
      <p:sp>
        <p:nvSpPr>
          <p:cNvPr id="3" name="Text Placeholder 2">
            <a:extLst>
              <a:ext uri="{FF2B5EF4-FFF2-40B4-BE49-F238E27FC236}">
                <a16:creationId xmlns:a16="http://schemas.microsoft.com/office/drawing/2014/main" id="{08763816-99FC-4973-A964-960884A11E9A}"/>
              </a:ext>
            </a:extLst>
          </p:cNvPr>
          <p:cNvSpPr>
            <a:spLocks noGrp="1"/>
          </p:cNvSpPr>
          <p:nvPr>
            <p:ph type="body" idx="1"/>
          </p:nvPr>
        </p:nvSpPr>
        <p:spPr>
          <a:xfrm>
            <a:off x="685886" y="1681163"/>
            <a:ext cx="5311690" cy="657225"/>
          </a:xfrm>
        </p:spPr>
        <p:txBody>
          <a:bodyPr>
            <a:normAutofit/>
          </a:bodyPr>
          <a:lstStyle/>
          <a:p>
            <a:r>
              <a:rPr lang="en-US" sz="2800" dirty="0"/>
              <a:t>DIGITAL IMMIGRANTS</a:t>
            </a:r>
          </a:p>
        </p:txBody>
      </p:sp>
      <p:pic>
        <p:nvPicPr>
          <p:cNvPr id="10" name="Content Placeholder 9" descr="Text&#10;&#10;Description automatically generated">
            <a:extLst>
              <a:ext uri="{FF2B5EF4-FFF2-40B4-BE49-F238E27FC236}">
                <a16:creationId xmlns:a16="http://schemas.microsoft.com/office/drawing/2014/main" id="{C3BE740A-74AC-431F-9362-AEBFF1B5B879}"/>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293770" y="2117408"/>
            <a:ext cx="3424238" cy="3424238"/>
          </a:xfrm>
        </p:spPr>
      </p:pic>
      <p:sp>
        <p:nvSpPr>
          <p:cNvPr id="5" name="Text Placeholder 4">
            <a:extLst>
              <a:ext uri="{FF2B5EF4-FFF2-40B4-BE49-F238E27FC236}">
                <a16:creationId xmlns:a16="http://schemas.microsoft.com/office/drawing/2014/main" id="{B3606EA9-FCEF-4287-A27F-9F1CB5975804}"/>
              </a:ext>
            </a:extLst>
          </p:cNvPr>
          <p:cNvSpPr>
            <a:spLocks noGrp="1"/>
          </p:cNvSpPr>
          <p:nvPr>
            <p:ph type="body" sz="quarter" idx="3"/>
          </p:nvPr>
        </p:nvSpPr>
        <p:spPr>
          <a:xfrm>
            <a:off x="7931150" y="1681163"/>
            <a:ext cx="3424238" cy="657225"/>
          </a:xfrm>
        </p:spPr>
        <p:txBody>
          <a:bodyPr>
            <a:normAutofit/>
          </a:bodyPr>
          <a:lstStyle/>
          <a:p>
            <a:r>
              <a:rPr lang="en-US" sz="2800" dirty="0"/>
              <a:t>DIGITAL NATIVES</a:t>
            </a:r>
          </a:p>
        </p:txBody>
      </p:sp>
      <p:sp>
        <p:nvSpPr>
          <p:cNvPr id="6" name="Content Placeholder 5">
            <a:extLst>
              <a:ext uri="{FF2B5EF4-FFF2-40B4-BE49-F238E27FC236}">
                <a16:creationId xmlns:a16="http://schemas.microsoft.com/office/drawing/2014/main" id="{F98C07D0-0A2F-4B16-8267-E48F8D2E79BD}"/>
              </a:ext>
            </a:extLst>
          </p:cNvPr>
          <p:cNvSpPr>
            <a:spLocks noGrp="1"/>
          </p:cNvSpPr>
          <p:nvPr>
            <p:ph sz="quarter" idx="4"/>
          </p:nvPr>
        </p:nvSpPr>
        <p:spPr>
          <a:xfrm>
            <a:off x="7931150" y="2505075"/>
            <a:ext cx="3424238" cy="3423777"/>
          </a:xfrm>
        </p:spPr>
        <p:txBody>
          <a:bodyPr/>
          <a:lstStyle/>
          <a:p>
            <a:r>
              <a:rPr lang="en-US" dirty="0"/>
              <a:t>Born into a technology-based world (</a:t>
            </a:r>
            <a:r>
              <a:rPr lang="en-US" dirty="0" err="1"/>
              <a:t>Wemberly</a:t>
            </a:r>
            <a:r>
              <a:rPr lang="en-US" dirty="0"/>
              <a:t>, 2014).</a:t>
            </a:r>
          </a:p>
          <a:p>
            <a:r>
              <a:rPr lang="en-US" dirty="0"/>
              <a:t>Device-centered (Sousa, 2021)</a:t>
            </a:r>
          </a:p>
          <a:p>
            <a:r>
              <a:rPr lang="en-US" dirty="0"/>
              <a:t>Non-verbal cue lacking (Sousa, 2021)</a:t>
            </a:r>
          </a:p>
          <a:p>
            <a:r>
              <a:rPr lang="en-US" dirty="0"/>
              <a:t>Multi-tasking abilities</a:t>
            </a:r>
          </a:p>
        </p:txBody>
      </p:sp>
      <p:sp>
        <p:nvSpPr>
          <p:cNvPr id="12" name="Content Placeholder 5">
            <a:extLst>
              <a:ext uri="{FF2B5EF4-FFF2-40B4-BE49-F238E27FC236}">
                <a16:creationId xmlns:a16="http://schemas.microsoft.com/office/drawing/2014/main" id="{3A89DF3A-7F9A-410E-9364-62C2AAB2E3F7}"/>
              </a:ext>
            </a:extLst>
          </p:cNvPr>
          <p:cNvSpPr txBox="1">
            <a:spLocks/>
          </p:cNvSpPr>
          <p:nvPr/>
        </p:nvSpPr>
        <p:spPr>
          <a:xfrm>
            <a:off x="685886" y="2574608"/>
            <a:ext cx="3279847" cy="342377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Individuals who adopt technology and not born into a world with it (</a:t>
            </a:r>
            <a:r>
              <a:rPr lang="en-US" dirty="0" err="1"/>
              <a:t>Wemberly</a:t>
            </a:r>
            <a:r>
              <a:rPr lang="en-US" dirty="0"/>
              <a:t>, 2014).</a:t>
            </a:r>
          </a:p>
          <a:p>
            <a:r>
              <a:rPr lang="en-US" dirty="0"/>
              <a:t>Person-centered (Sousa, 2021)</a:t>
            </a:r>
          </a:p>
          <a:p>
            <a:r>
              <a:rPr lang="en-US" dirty="0"/>
              <a:t>Non-verbal cue development (Sousa, 2021)</a:t>
            </a:r>
          </a:p>
          <a:p>
            <a:r>
              <a:rPr lang="en-US" dirty="0"/>
              <a:t>Singular task abilities</a:t>
            </a:r>
          </a:p>
          <a:p>
            <a:pPr marL="0" indent="0">
              <a:buNone/>
            </a:pPr>
            <a:endParaRPr lang="en-US" dirty="0"/>
          </a:p>
          <a:p>
            <a:endParaRPr lang="en-US" dirty="0"/>
          </a:p>
        </p:txBody>
      </p:sp>
    </p:spTree>
    <p:extLst>
      <p:ext uri="{BB962C8B-B14F-4D97-AF65-F5344CB8AC3E}">
        <p14:creationId xmlns:p14="http://schemas.microsoft.com/office/powerpoint/2010/main" val="363569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725F18-6B9B-407B-9709-0FC02F4AEB1D}"/>
              </a:ext>
            </a:extLst>
          </p:cNvPr>
          <p:cNvSpPr>
            <a:spLocks noGrp="1"/>
          </p:cNvSpPr>
          <p:nvPr>
            <p:ph type="title"/>
          </p:nvPr>
        </p:nvSpPr>
        <p:spPr>
          <a:xfrm>
            <a:off x="685800" y="4286957"/>
            <a:ext cx="3758279" cy="1874539"/>
          </a:xfrm>
        </p:spPr>
        <p:txBody>
          <a:bodyPr vert="horz" lIns="91440" tIns="45720" rIns="91440" bIns="45720" rtlCol="0" anchor="t">
            <a:normAutofit/>
          </a:bodyPr>
          <a:lstStyle/>
          <a:p>
            <a:pPr>
              <a:lnSpc>
                <a:spcPct val="90000"/>
              </a:lnSpc>
            </a:pPr>
            <a:r>
              <a:rPr lang="en-US" sz="2500" kern="1200" cap="all" spc="30" baseline="0">
                <a:solidFill>
                  <a:schemeClr val="tx1"/>
                </a:solidFill>
                <a:latin typeface="+mj-lt"/>
                <a:ea typeface="+mj-ea"/>
                <a:cs typeface="+mj-cs"/>
              </a:rPr>
              <a:t>Embracing ubiquitous learning: </a:t>
            </a:r>
            <a:br>
              <a:rPr lang="en-US" sz="2500" kern="1200" cap="all" spc="30" baseline="0">
                <a:solidFill>
                  <a:schemeClr val="tx1"/>
                </a:solidFill>
                <a:latin typeface="+mj-lt"/>
                <a:ea typeface="+mj-ea"/>
                <a:cs typeface="+mj-cs"/>
              </a:rPr>
            </a:br>
            <a:r>
              <a:rPr lang="en-US" sz="2500" kern="1200" cap="all" spc="30" baseline="0">
                <a:solidFill>
                  <a:schemeClr val="tx1"/>
                </a:solidFill>
                <a:latin typeface="+mj-lt"/>
                <a:ea typeface="+mj-ea"/>
                <a:cs typeface="+mj-cs"/>
              </a:rPr>
              <a:t>Digital immigrants &amp; Digital natives</a:t>
            </a:r>
          </a:p>
        </p:txBody>
      </p:sp>
      <p:pic>
        <p:nvPicPr>
          <p:cNvPr id="5" name="Content Placeholder 4" descr="A picture containing text, clipart&#10;&#10;Description automatically generated">
            <a:extLst>
              <a:ext uri="{FF2B5EF4-FFF2-40B4-BE49-F238E27FC236}">
                <a16:creationId xmlns:a16="http://schemas.microsoft.com/office/drawing/2014/main" id="{2E8FBCDA-9048-4E1A-85F0-5F315102999B}"/>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209757" y="723899"/>
            <a:ext cx="9772485" cy="3108581"/>
          </a:xfrm>
          <a:prstGeom prst="rect">
            <a:avLst/>
          </a:prstGeom>
        </p:spPr>
      </p:pic>
      <p:cxnSp>
        <p:nvCxnSpPr>
          <p:cNvPr id="15" name="Straight Connector 14">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4179557"/>
            <a:ext cx="13716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71BEB8C-8150-4CF5-B033-91530ED15B98}"/>
              </a:ext>
            </a:extLst>
          </p:cNvPr>
          <p:cNvSpPr txBox="1"/>
          <p:nvPr/>
        </p:nvSpPr>
        <p:spPr>
          <a:xfrm>
            <a:off x="4766252" y="4235614"/>
            <a:ext cx="6739948" cy="1975999"/>
          </a:xfrm>
          <a:prstGeom prst="rect">
            <a:avLst/>
          </a:prstGeom>
        </p:spPr>
        <p:txBody>
          <a:bodyPr vert="horz" lIns="91440" tIns="45720" rIns="91440" bIns="45720" rtlCol="0">
            <a:normAutofit/>
          </a:bodyPr>
          <a:lstStyle/>
          <a:p>
            <a:pPr indent="-228600">
              <a:lnSpc>
                <a:spcPct val="110000"/>
              </a:lnSpc>
              <a:spcAft>
                <a:spcPts val="600"/>
              </a:spcAft>
              <a:buFont typeface="Arial" panose="020B0604020202020204" pitchFamily="34" charset="0"/>
              <a:buChar char="•"/>
            </a:pPr>
            <a:r>
              <a:rPr lang="en-US" sz="1500"/>
              <a:t>∙ Digital immigrants may learn best using a textbook.</a:t>
            </a:r>
          </a:p>
          <a:p>
            <a:pPr indent="-228600">
              <a:lnSpc>
                <a:spcPct val="110000"/>
              </a:lnSpc>
              <a:spcAft>
                <a:spcPts val="600"/>
              </a:spcAft>
              <a:buFont typeface="Arial" panose="020B0604020202020204" pitchFamily="34" charset="0"/>
              <a:buChar char="•"/>
            </a:pPr>
            <a:r>
              <a:rPr lang="en-US" sz="1500"/>
              <a:t>∙ Digital natives may learn best using digital technology.</a:t>
            </a:r>
          </a:p>
          <a:p>
            <a:pPr indent="-228600">
              <a:lnSpc>
                <a:spcPct val="110000"/>
              </a:lnSpc>
              <a:spcAft>
                <a:spcPts val="600"/>
              </a:spcAft>
              <a:buFont typeface="Arial" panose="020B0604020202020204" pitchFamily="34" charset="0"/>
              <a:buChar char="•"/>
            </a:pPr>
            <a:r>
              <a:rPr lang="en-US" sz="1500"/>
              <a:t>∙ Internet stimuli = Scattered information (Carr, 2011)</a:t>
            </a:r>
          </a:p>
          <a:p>
            <a:pPr indent="-228600">
              <a:lnSpc>
                <a:spcPct val="110000"/>
              </a:lnSpc>
              <a:spcAft>
                <a:spcPts val="600"/>
              </a:spcAft>
              <a:buFont typeface="Arial" panose="020B0604020202020204" pitchFamily="34" charset="0"/>
              <a:buChar char="•"/>
            </a:pPr>
            <a:r>
              <a:rPr lang="en-US" sz="1500"/>
              <a:t>∙ Deep reading is more difficult online due to distractions (Schunk, 2016)</a:t>
            </a:r>
          </a:p>
          <a:p>
            <a:pPr indent="-228600">
              <a:lnSpc>
                <a:spcPct val="110000"/>
              </a:lnSpc>
              <a:spcAft>
                <a:spcPts val="600"/>
              </a:spcAft>
              <a:buFont typeface="Arial" panose="020B0604020202020204" pitchFamily="34" charset="0"/>
              <a:buChar char="•"/>
            </a:pPr>
            <a:r>
              <a:rPr lang="en-US" sz="1500"/>
              <a:t>∙ “Using technology is not inherently bad or good” (Wolfe, 2010)</a:t>
            </a:r>
          </a:p>
        </p:txBody>
      </p:sp>
      <p:sp>
        <p:nvSpPr>
          <p:cNvPr id="6" name="TextBox 5">
            <a:extLst>
              <a:ext uri="{FF2B5EF4-FFF2-40B4-BE49-F238E27FC236}">
                <a16:creationId xmlns:a16="http://schemas.microsoft.com/office/drawing/2014/main" id="{3F8E2904-DE3B-48D8-B37E-5F536EA9380B}"/>
              </a:ext>
            </a:extLst>
          </p:cNvPr>
          <p:cNvSpPr txBox="1"/>
          <p:nvPr/>
        </p:nvSpPr>
        <p:spPr>
          <a:xfrm>
            <a:off x="8458795" y="3632425"/>
            <a:ext cx="252344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blogs.ubc.ca/etec540sept10/2010/11/25/mission-impossible-how-can-digital-immigrants-engage-digital-natives-in-educational-setting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3624738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22" name="Rectangle 21">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8E1651-1602-4AFC-AA74-818AEB5F1B98}"/>
              </a:ext>
            </a:extLst>
          </p:cNvPr>
          <p:cNvSpPr>
            <a:spLocks noGrp="1"/>
          </p:cNvSpPr>
          <p:nvPr>
            <p:ph type="title"/>
          </p:nvPr>
        </p:nvSpPr>
        <p:spPr>
          <a:xfrm>
            <a:off x="7182541" y="870596"/>
            <a:ext cx="4484127" cy="3747820"/>
          </a:xfrm>
        </p:spPr>
        <p:txBody>
          <a:bodyPr vert="horz" lIns="91440" tIns="45720" rIns="91440" bIns="45720" rtlCol="0" anchor="t">
            <a:normAutofit/>
          </a:bodyPr>
          <a:lstStyle/>
          <a:p>
            <a:pPr>
              <a:lnSpc>
                <a:spcPct val="90000"/>
              </a:lnSpc>
            </a:pPr>
            <a:r>
              <a:rPr lang="en-US" dirty="0"/>
              <a:t>Embracing ubiquitous learning: </a:t>
            </a:r>
            <a:br>
              <a:rPr lang="en-US" dirty="0"/>
            </a:br>
            <a:br>
              <a:rPr lang="en-US" dirty="0"/>
            </a:br>
            <a:r>
              <a:rPr lang="en-US" dirty="0"/>
              <a:t>Practical implications</a:t>
            </a:r>
          </a:p>
        </p:txBody>
      </p:sp>
      <p:sp>
        <p:nvSpPr>
          <p:cNvPr id="3" name="Content Placeholder 2">
            <a:extLst>
              <a:ext uri="{FF2B5EF4-FFF2-40B4-BE49-F238E27FC236}">
                <a16:creationId xmlns:a16="http://schemas.microsoft.com/office/drawing/2014/main" id="{FA4F9ED1-7600-4A90-9FD7-C7CF085DDD15}"/>
              </a:ext>
            </a:extLst>
          </p:cNvPr>
          <p:cNvSpPr>
            <a:spLocks noGrp="1"/>
          </p:cNvSpPr>
          <p:nvPr>
            <p:ph idx="1"/>
          </p:nvPr>
        </p:nvSpPr>
        <p:spPr>
          <a:xfrm>
            <a:off x="7315200" y="4827842"/>
            <a:ext cx="4225636" cy="1106204"/>
          </a:xfrm>
        </p:spPr>
        <p:txBody>
          <a:bodyPr vert="horz" lIns="91440" tIns="45720" rIns="91440" bIns="45720" rtlCol="0" anchor="b">
            <a:normAutofit fontScale="77500" lnSpcReduction="20000"/>
          </a:bodyPr>
          <a:lstStyle/>
          <a:p>
            <a:pPr marL="0" indent="0">
              <a:buNone/>
            </a:pPr>
            <a:r>
              <a:rPr lang="en-US" sz="2600" dirty="0"/>
              <a:t>Group Work VS Academic Teams</a:t>
            </a:r>
          </a:p>
          <a:p>
            <a:pPr lvl="1"/>
            <a:r>
              <a:rPr lang="en-US" sz="2300" dirty="0"/>
              <a:t>Prosocial development </a:t>
            </a:r>
          </a:p>
          <a:p>
            <a:pPr lvl="1"/>
            <a:r>
              <a:rPr lang="en-US" sz="2300" dirty="0"/>
              <a:t>Self-management</a:t>
            </a:r>
          </a:p>
          <a:p>
            <a:pPr marL="0" indent="0">
              <a:buNone/>
            </a:pPr>
            <a:endParaRPr lang="en-US" dirty="0"/>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FDD809E2-8E14-4CC1-8475-F474F0EDD9A9}"/>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8582" r="20217" b="-1"/>
          <a:stretch/>
        </p:blipFill>
        <p:spPr>
          <a:xfrm>
            <a:off x="843203" y="723900"/>
            <a:ext cx="5770904" cy="5410200"/>
          </a:xfrm>
          <a:prstGeom prst="rect">
            <a:avLst/>
          </a:prstGeom>
        </p:spPr>
      </p:pic>
      <p:cxnSp>
        <p:nvCxnSpPr>
          <p:cNvPr id="24" name="Straight Connector 23">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315200" y="723900"/>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A342AAA-E41E-409E-BFA3-F21C9EDFCF4E}"/>
              </a:ext>
            </a:extLst>
          </p:cNvPr>
          <p:cNvSpPr txBox="1"/>
          <p:nvPr/>
        </p:nvSpPr>
        <p:spPr>
          <a:xfrm>
            <a:off x="3927154" y="5934045"/>
            <a:ext cx="2686953"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courses.lumenlearning.com/interpersonalcommunicationxmaster/chapter/forms-of-communication/">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extLst>
      <p:ext uri="{BB962C8B-B14F-4D97-AF65-F5344CB8AC3E}">
        <p14:creationId xmlns:p14="http://schemas.microsoft.com/office/powerpoint/2010/main" val="1718314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2E246C-5362-4E00-9345-F32C5A27CCA7}"/>
              </a:ext>
            </a:extLst>
          </p:cNvPr>
          <p:cNvSpPr>
            <a:spLocks noGrp="1"/>
          </p:cNvSpPr>
          <p:nvPr>
            <p:ph type="title"/>
          </p:nvPr>
        </p:nvSpPr>
        <p:spPr>
          <a:xfrm>
            <a:off x="695324" y="897753"/>
            <a:ext cx="4871977" cy="1812256"/>
          </a:xfrm>
        </p:spPr>
        <p:txBody>
          <a:bodyPr vert="horz" lIns="91440" tIns="45720" rIns="91440" bIns="45720" rtlCol="0">
            <a:normAutofit fontScale="90000"/>
          </a:bodyPr>
          <a:lstStyle/>
          <a:p>
            <a:pPr>
              <a:lnSpc>
                <a:spcPct val="90000"/>
              </a:lnSpc>
            </a:pPr>
            <a:r>
              <a:rPr lang="en-US" sz="3200" dirty="0"/>
              <a:t>Embracing ubiquitous learning: </a:t>
            </a:r>
            <a:br>
              <a:rPr lang="en-US" sz="3200" dirty="0"/>
            </a:br>
            <a:br>
              <a:rPr lang="en-US" sz="3200" dirty="0"/>
            </a:br>
            <a:r>
              <a:rPr lang="en-US" sz="3200" dirty="0"/>
              <a:t>practical implications </a:t>
            </a:r>
          </a:p>
        </p:txBody>
      </p:sp>
      <p:cxnSp>
        <p:nvCxnSpPr>
          <p:cNvPr id="34" name="Straight Connector 33">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3F572655-61CB-48B0-B8BB-43002A2A41ED}"/>
              </a:ext>
            </a:extLst>
          </p:cNvPr>
          <p:cNvSpPr>
            <a:spLocks noGrp="1"/>
          </p:cNvSpPr>
          <p:nvPr>
            <p:ph idx="1"/>
          </p:nvPr>
        </p:nvSpPr>
        <p:spPr>
          <a:xfrm>
            <a:off x="695324" y="3033872"/>
            <a:ext cx="4583257" cy="3500265"/>
          </a:xfrm>
        </p:spPr>
        <p:txBody>
          <a:bodyPr>
            <a:normAutofit/>
          </a:bodyPr>
          <a:lstStyle/>
          <a:p>
            <a:r>
              <a:rPr lang="en-US" dirty="0"/>
              <a:t>Learning conflict management styles</a:t>
            </a:r>
          </a:p>
          <a:p>
            <a:r>
              <a:rPr lang="en-US" dirty="0"/>
              <a:t>Conflict resolution</a:t>
            </a:r>
          </a:p>
          <a:p>
            <a:r>
              <a:rPr lang="en-US" dirty="0" err="1"/>
              <a:t>ROCI</a:t>
            </a:r>
            <a:r>
              <a:rPr lang="en-US" dirty="0"/>
              <a:t>-II Instrument</a:t>
            </a:r>
          </a:p>
        </p:txBody>
      </p:sp>
      <p:sp>
        <p:nvSpPr>
          <p:cNvPr id="9" name="Rectangle 8">
            <a:extLst>
              <a:ext uri="{FF2B5EF4-FFF2-40B4-BE49-F238E27FC236}">
                <a16:creationId xmlns:a16="http://schemas.microsoft.com/office/drawing/2014/main" id="{5CDB82F9-E8D6-47C2-8CDD-C5BFF7F91746}"/>
              </a:ext>
            </a:extLst>
          </p:cNvPr>
          <p:cNvSpPr/>
          <p:nvPr/>
        </p:nvSpPr>
        <p:spPr>
          <a:xfrm>
            <a:off x="5458690" y="-11"/>
            <a:ext cx="6733309"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EB98ACF9-BDD5-46BE-B3D8-4533EDBB37E2}"/>
              </a:ext>
            </a:extLst>
          </p:cNvPr>
          <p:cNvPicPr>
            <a:picLocks noChangeAspect="1"/>
          </p:cNvPicPr>
          <p:nvPr/>
        </p:nvPicPr>
        <p:blipFill rotWithShape="1">
          <a:blip r:embed="rId3"/>
          <a:srcRect l="148" t="3695" r="4072" b="10778"/>
          <a:stretch/>
        </p:blipFill>
        <p:spPr>
          <a:xfrm>
            <a:off x="5922816" y="221662"/>
            <a:ext cx="5805056" cy="6414654"/>
          </a:xfrm>
          <a:prstGeom prst="rect">
            <a:avLst/>
          </a:prstGeom>
        </p:spPr>
      </p:pic>
    </p:spTree>
    <p:extLst>
      <p:ext uri="{BB962C8B-B14F-4D97-AF65-F5344CB8AC3E}">
        <p14:creationId xmlns:p14="http://schemas.microsoft.com/office/powerpoint/2010/main" val="248723224"/>
      </p:ext>
    </p:extLst>
  </p:cSld>
  <p:clrMapOvr>
    <a:masterClrMapping/>
  </p:clrMapOvr>
</p:sld>
</file>

<file path=ppt/theme/theme1.xml><?xml version="1.0" encoding="utf-8"?>
<a:theme xmlns:a="http://schemas.openxmlformats.org/drawingml/2006/main" name="ChronicleVTI">
  <a:themeElements>
    <a:clrScheme name="AnalogousFromDarkSeedLeftStep">
      <a:dk1>
        <a:srgbClr val="000000"/>
      </a:dk1>
      <a:lt1>
        <a:srgbClr val="FFFFFF"/>
      </a:lt1>
      <a:dk2>
        <a:srgbClr val="393620"/>
      </a:dk2>
      <a:lt2>
        <a:srgbClr val="E8E2E5"/>
      </a:lt2>
      <a:accent1>
        <a:srgbClr val="47B478"/>
      </a:accent1>
      <a:accent2>
        <a:srgbClr val="3BB13F"/>
      </a:accent2>
      <a:accent3>
        <a:srgbClr val="6EB145"/>
      </a:accent3>
      <a:accent4>
        <a:srgbClr val="94AB39"/>
      </a:accent4>
      <a:accent5>
        <a:srgbClr val="B79F48"/>
      </a:accent5>
      <a:accent6>
        <a:srgbClr val="B1673B"/>
      </a:accent6>
      <a:hlink>
        <a:srgbClr val="89842D"/>
      </a:hlink>
      <a:folHlink>
        <a:srgbClr val="7F7F7F"/>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ronicleVTI" id="{508E4D90-5116-4BF0-876B-3F422DD1F65F}" vid="{AA21DC3D-92A8-43A4-8358-ED428371CD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9058</TotalTime>
  <Words>2586</Words>
  <Application>Microsoft Macintosh PowerPoint</Application>
  <PresentationFormat>Widescreen</PresentationFormat>
  <Paragraphs>159</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Calisto MT</vt:lpstr>
      <vt:lpstr>Times New Roman</vt:lpstr>
      <vt:lpstr>Univers Condensed</vt:lpstr>
      <vt:lpstr>ChronicleVTI</vt:lpstr>
      <vt:lpstr>Embracing Ubiquitous Learning</vt:lpstr>
      <vt:lpstr>Embracing ubiquitous learning:  Key Terms</vt:lpstr>
      <vt:lpstr>Embracing ubiquitous learning: Topic</vt:lpstr>
      <vt:lpstr>Embracing ubiquitous learning:   How does  the brain learn?</vt:lpstr>
      <vt:lpstr>Embracing Ubiquitous learning:   How does the brain learn?</vt:lpstr>
      <vt:lpstr>Embracing Ubiquitous Learning: Digital Immigrants &amp; Digital Natives</vt:lpstr>
      <vt:lpstr>Embracing ubiquitous learning:  Digital immigrants &amp; Digital natives</vt:lpstr>
      <vt:lpstr>Embracing ubiquitous learning:   Practical implications</vt:lpstr>
      <vt:lpstr>Embracing ubiquitous learning:   practical implications </vt:lpstr>
      <vt:lpstr>Embracing Ubiquitous learning:   Practical implications</vt:lpstr>
      <vt:lpstr>Embracing Ubiquitous learning:   Practical implications</vt:lpstr>
      <vt:lpstr>Embracing Ubiquitous learning</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Embracing Ubiquitous Learning</dc:title>
  <dc:creator>Heather Strafaccia</dc:creator>
  <cp:lastModifiedBy>Jansen, Erica</cp:lastModifiedBy>
  <cp:revision>58</cp:revision>
  <dcterms:created xsi:type="dcterms:W3CDTF">2020-12-17T14:16:22Z</dcterms:created>
  <dcterms:modified xsi:type="dcterms:W3CDTF">2021-03-06T22:44:32Z</dcterms:modified>
</cp:coreProperties>
</file>